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66" r:id="rId11"/>
    <p:sldId id="260" r:id="rId12"/>
    <p:sldId id="257" r:id="rId13"/>
    <p:sldId id="273" r:id="rId14"/>
    <p:sldId id="274" r:id="rId15"/>
    <p:sldId id="276" r:id="rId16"/>
    <p:sldId id="282" r:id="rId17"/>
    <p:sldId id="283" r:id="rId18"/>
    <p:sldId id="268" r:id="rId19"/>
    <p:sldId id="269" r:id="rId20"/>
    <p:sldId id="271" r:id="rId21"/>
    <p:sldId id="277" r:id="rId22"/>
    <p:sldId id="275" r:id="rId23"/>
    <p:sldId id="278" r:id="rId24"/>
    <p:sldId id="279" r:id="rId25"/>
    <p:sldId id="270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2" r:id="rId34"/>
    <p:sldId id="293" r:id="rId35"/>
    <p:sldId id="291" r:id="rId36"/>
    <p:sldId id="280" r:id="rId37"/>
    <p:sldId id="281" r:id="rId38"/>
    <p:sldId id="27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09"/>
  </p:normalViewPr>
  <p:slideViewPr>
    <p:cSldViewPr snapToGrid="0" snapToObjects="1">
      <p:cViewPr>
        <p:scale>
          <a:sx n="103" d="100"/>
          <a:sy n="103" d="100"/>
        </p:scale>
        <p:origin x="90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zmirnumunepcb.com(yurt/" TargetMode="External"/><Relationship Id="rId2" Type="http://schemas.openxmlformats.org/officeDocument/2006/relationships/hyperlink" Target="https://www.pcbway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zmirnumunepcb.com(yurt/" TargetMode="External"/><Relationship Id="rId3" Type="http://schemas.openxmlformats.org/officeDocument/2006/relationships/hyperlink" Target="https://www.youtube.com/watch?v=1ZzhPwVj_ew" TargetMode="External"/><Relationship Id="rId7" Type="http://schemas.openxmlformats.org/officeDocument/2006/relationships/hyperlink" Target="https://www.pcbway.com/" TargetMode="External"/><Relationship Id="rId2" Type="http://schemas.openxmlformats.org/officeDocument/2006/relationships/hyperlink" Target="https://www.youtube.com/watch?v=S2mwCplC_V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RklXUdNIr6k" TargetMode="External"/><Relationship Id="rId5" Type="http://schemas.openxmlformats.org/officeDocument/2006/relationships/hyperlink" Target="https://www.youtube.com/watch?v=XZY6OnRts8w" TargetMode="External"/><Relationship Id="rId4" Type="http://schemas.openxmlformats.org/officeDocument/2006/relationships/hyperlink" Target="https://www.youtube.com/watch?v=OCLpG3T-SM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eneyapkart.org/" TargetMode="External"/><Relationship Id="rId3" Type="http://schemas.openxmlformats.org/officeDocument/2006/relationships/hyperlink" Target="https://diyot.net/arduino-kartlarin-temel-ozelliklerinin-karsilastirilmasi/" TargetMode="External"/><Relationship Id="rId7" Type="http://schemas.openxmlformats.org/officeDocument/2006/relationships/hyperlink" Target="http://www.lojikprob.com/avr/c-ile-avr-programlama-1-atmel-avr-nedir/" TargetMode="External"/><Relationship Id="rId2" Type="http://schemas.openxmlformats.org/officeDocument/2006/relationships/hyperlink" Target="https://maker.pro/arduino/tutorial/a-comparison-of-popular-arduino-boar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skuntasdemir.com/gomulu-sistemler/pic-mi-avr-mi-arm-mi-mips-mi-amaclarla-araclari-karistirmak-uzerine.html" TargetMode="External"/><Relationship Id="rId5" Type="http://schemas.openxmlformats.org/officeDocument/2006/relationships/hyperlink" Target="http://www.robotik.cc/mikroislemciler-ile-mikrodenetleyicileri-arasindaki-farklar-nelerdir/" TargetMode="External"/><Relationship Id="rId10" Type="http://schemas.openxmlformats.org/officeDocument/2006/relationships/hyperlink" Target="https://www.robitshop.com/urun/teensy-4-0" TargetMode="External"/><Relationship Id="rId4" Type="http://schemas.openxmlformats.org/officeDocument/2006/relationships/hyperlink" Target="https://geekhack.org/index.php?topic=83238.0" TargetMode="External"/><Relationship Id="rId9" Type="http://schemas.openxmlformats.org/officeDocument/2006/relationships/hyperlink" Target="https://deneyapkart.org/magaza/urun-deneyap-kart-mini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zmirnumunepcb.com/gerber-ciktisi-nasil-alinir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BAADA2-873F-3C40-981D-15AF4F7DB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561" y="-379142"/>
            <a:ext cx="10727473" cy="3005254"/>
          </a:xfrm>
        </p:spPr>
        <p:txBody>
          <a:bodyPr/>
          <a:lstStyle/>
          <a:p>
            <a:r>
              <a:rPr lang="tr-TR" b="1" dirty="0"/>
              <a:t>AVİYONİK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A29ED0D-EF6A-104B-BC54-D34EDE111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2035" y="2862147"/>
            <a:ext cx="8676222" cy="1905000"/>
          </a:xfrm>
        </p:spPr>
        <p:txBody>
          <a:bodyPr/>
          <a:lstStyle/>
          <a:p>
            <a:r>
              <a:rPr lang="tr-TR" dirty="0"/>
              <a:t>ŞAHİN ROKET TAKIMI 2021.V2</a:t>
            </a:r>
          </a:p>
        </p:txBody>
      </p:sp>
    </p:spTree>
    <p:extLst>
      <p:ext uri="{BB962C8B-B14F-4D97-AF65-F5344CB8AC3E}">
        <p14:creationId xmlns:p14="http://schemas.microsoft.com/office/powerpoint/2010/main" val="341550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1E33C0-A165-FD48-851D-1A8B51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ÜRETTİREBİLECEĞİN SİTELER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412CFA4-E0F1-2F4D-9167-BB8B377BD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hlinkClick r:id="rId2"/>
              </a:rPr>
              <a:t>https://www.pcbway.com</a:t>
            </a:r>
            <a:r>
              <a:rPr lang="tr-TR" dirty="0"/>
              <a:t> (yurt dışı)</a:t>
            </a:r>
          </a:p>
          <a:p>
            <a:r>
              <a:rPr lang="tr-TR" dirty="0">
                <a:hlinkClick r:id="rId3"/>
              </a:rPr>
              <a:t>http://www.izmirnumunepcb.com (yurt</a:t>
            </a:r>
            <a:r>
              <a:rPr lang="tr-TR" dirty="0"/>
              <a:t> içi)</a:t>
            </a:r>
          </a:p>
        </p:txBody>
      </p:sp>
    </p:spTree>
    <p:extLst>
      <p:ext uri="{BB962C8B-B14F-4D97-AF65-F5344CB8AC3E}">
        <p14:creationId xmlns:p14="http://schemas.microsoft.com/office/powerpoint/2010/main" val="4283079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CA5A95-45A0-AB40-A7A9-3DF77142F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37" y="-483219"/>
            <a:ext cx="9905998" cy="1905000"/>
          </a:xfrm>
        </p:spPr>
        <p:txBody>
          <a:bodyPr/>
          <a:lstStyle/>
          <a:p>
            <a:r>
              <a:rPr lang="tr-TR" dirty="0" err="1"/>
              <a:t>Pcb</a:t>
            </a:r>
            <a:r>
              <a:rPr lang="tr-TR" dirty="0"/>
              <a:t> için araştırılan kaynaklar: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504F1D2-B9B0-3648-B6BE-EE754E637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710891"/>
            <a:ext cx="9905998" cy="3124201"/>
          </a:xfrm>
        </p:spPr>
        <p:txBody>
          <a:bodyPr/>
          <a:lstStyle/>
          <a:p>
            <a:r>
              <a:rPr lang="tr-TR" dirty="0">
                <a:hlinkClick r:id="rId2"/>
              </a:rPr>
              <a:t>https://www.youtube.com/watch?v=S2mwCplC_VU</a:t>
            </a:r>
            <a:endParaRPr lang="tr-TR" dirty="0"/>
          </a:p>
          <a:p>
            <a:r>
              <a:rPr lang="tr-TR" dirty="0">
                <a:hlinkClick r:id="rId3"/>
              </a:rPr>
              <a:t>https://www.youtube.com/watch?v=1ZzhPwVj_ew</a:t>
            </a:r>
            <a:endParaRPr lang="tr-TR" dirty="0"/>
          </a:p>
          <a:p>
            <a:r>
              <a:rPr lang="tr-TR" dirty="0">
                <a:hlinkClick r:id="rId4"/>
              </a:rPr>
              <a:t>https://www.youtube.com/watch?v=OCLpG3T-SM8</a:t>
            </a:r>
            <a:endParaRPr lang="tr-TR" dirty="0"/>
          </a:p>
          <a:p>
            <a:r>
              <a:rPr lang="tr-TR" dirty="0">
                <a:hlinkClick r:id="rId5"/>
              </a:rPr>
              <a:t>https://www.youtube.com/watch?v=XZY6OnRts8w</a:t>
            </a:r>
            <a:endParaRPr lang="tr-TR" dirty="0"/>
          </a:p>
          <a:p>
            <a:r>
              <a:rPr lang="tr-TR" dirty="0">
                <a:hlinkClick r:id="rId6"/>
              </a:rPr>
              <a:t>https://www.youtube.com/watch?v=RklXUdNIr6k</a:t>
            </a:r>
            <a:endParaRPr lang="tr-TR" dirty="0"/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www.youtube.com</a:t>
            </a:r>
            <a:r>
              <a:rPr lang="tr-TR" dirty="0"/>
              <a:t>/</a:t>
            </a:r>
            <a:r>
              <a:rPr lang="tr-TR" dirty="0" err="1"/>
              <a:t>watch?v</a:t>
            </a:r>
            <a:r>
              <a:rPr lang="tr-TR" dirty="0"/>
              <a:t>=gzjU1Gud0QQ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C15D56EE-F87C-BF45-91D7-5ED548D22846}"/>
              </a:ext>
            </a:extLst>
          </p:cNvPr>
          <p:cNvSpPr txBox="1">
            <a:spLocks/>
          </p:cNvSpPr>
          <p:nvPr/>
        </p:nvSpPr>
        <p:spPr>
          <a:xfrm>
            <a:off x="911225" y="3492189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dirty="0"/>
              <a:t>ÜRETTİREBİLECEĞİN SİTELER</a:t>
            </a: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BB52A6F2-2BC3-2F4B-B0AF-91F062C8BEB9}"/>
              </a:ext>
            </a:extLst>
          </p:cNvPr>
          <p:cNvSpPr txBox="1">
            <a:spLocks/>
          </p:cNvSpPr>
          <p:nvPr/>
        </p:nvSpPr>
        <p:spPr>
          <a:xfrm>
            <a:off x="1143001" y="37337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hlinkClick r:id="rId7"/>
              </a:rPr>
              <a:t>https://www.pcbway.com</a:t>
            </a:r>
            <a:r>
              <a:rPr lang="tr-TR" dirty="0"/>
              <a:t> (yurt dışı)</a:t>
            </a:r>
          </a:p>
          <a:p>
            <a:r>
              <a:rPr lang="tr-TR" dirty="0">
                <a:hlinkClick r:id="rId8"/>
              </a:rPr>
              <a:t>http://www.izmirnumunepcb.com (yurt</a:t>
            </a:r>
            <a:r>
              <a:rPr lang="tr-TR" dirty="0"/>
              <a:t> içi)</a:t>
            </a:r>
          </a:p>
        </p:txBody>
      </p:sp>
    </p:spTree>
    <p:extLst>
      <p:ext uri="{BB962C8B-B14F-4D97-AF65-F5344CB8AC3E}">
        <p14:creationId xmlns:p14="http://schemas.microsoft.com/office/powerpoint/2010/main" val="1824356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6F6EAE-0826-5746-BC9B-2E498E332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0887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tr-TR" sz="6000" dirty="0"/>
              <a:t>BİLGİSAYARLAR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D7ADF1-D00B-6247-95A9-12D737B8A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000" y="2453269"/>
            <a:ext cx="2090855" cy="209085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1280EBA-2C07-7B49-A3F3-09EC55196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424" y="2453269"/>
            <a:ext cx="2780622" cy="20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74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03DEA5-A2FF-754A-BFB1-05375474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9439"/>
            <a:ext cx="9905998" cy="1905000"/>
          </a:xfrm>
        </p:spPr>
        <p:txBody>
          <a:bodyPr/>
          <a:lstStyle/>
          <a:p>
            <a:r>
              <a:rPr lang="tr-TR" dirty="0"/>
              <a:t>-Bilgisayarlara geçmeden önce bilmemiz gereken bazı kavramlar</a:t>
            </a:r>
          </a:p>
        </p:txBody>
      </p:sp>
    </p:spTree>
    <p:extLst>
      <p:ext uri="{BB962C8B-B14F-4D97-AF65-F5344CB8AC3E}">
        <p14:creationId xmlns:p14="http://schemas.microsoft.com/office/powerpoint/2010/main" val="701520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B8731B0C-9AAC-2340-9AA6-9DFB9524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6CE9B9A-5169-4547-9E77-F17EDF73B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990"/>
            <a:ext cx="12192000" cy="60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60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813A59-B528-3249-9189-7242A8FB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yAZILIM</a:t>
            </a:r>
            <a:r>
              <a:rPr lang="tr-TR" dirty="0"/>
              <a:t> </a:t>
            </a:r>
            <a:r>
              <a:rPr lang="tr-TR" dirty="0" err="1"/>
              <a:t>uYUMLULUK</a:t>
            </a:r>
            <a:r>
              <a:rPr lang="tr-TR" dirty="0"/>
              <a:t> NEDİR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A3A6FA2-C448-6F46-B573-6C965FD8D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effectLst/>
              </a:rPr>
              <a:t>Uyumluluk, müşteri memnuniyetini sağlamak için işlevsel olmayan bir testtir. Yazılım uygulamanızın veya ürününüzün farklı tarayıcılarda, </a:t>
            </a:r>
            <a:r>
              <a:rPr lang="tr-TR" dirty="0" err="1">
                <a:effectLst/>
              </a:rPr>
              <a:t>veritabanında</a:t>
            </a:r>
            <a:r>
              <a:rPr lang="tr-TR" dirty="0">
                <a:effectLst/>
              </a:rPr>
              <a:t>, donanımda, işletim sisteminde, mobil cihazlarda ve ağlarda çalışacak kadar yetkin olup olmadığını belirlemektir.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78790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639BE7-3BD1-9E42-B478-416EF956B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5951"/>
            <a:ext cx="9905998" cy="1905000"/>
          </a:xfrm>
        </p:spPr>
        <p:txBody>
          <a:bodyPr/>
          <a:lstStyle/>
          <a:p>
            <a:r>
              <a:rPr lang="tr-TR" dirty="0" err="1">
                <a:effectLst/>
              </a:rPr>
              <a:t>Mikroislemci</a:t>
            </a:r>
            <a:r>
              <a:rPr lang="tr-TR" dirty="0">
                <a:effectLst/>
              </a:rPr>
              <a:t> ile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Nedir ?</a:t>
            </a:r>
            <a:br>
              <a:rPr lang="tr-TR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95503B-0DE8-DD4C-B1D7-295913B49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32823"/>
            <a:ext cx="9905998" cy="3124201"/>
          </a:xfrm>
        </p:spPr>
        <p:txBody>
          <a:bodyPr>
            <a:noAutofit/>
          </a:bodyPr>
          <a:lstStyle/>
          <a:p>
            <a:r>
              <a:rPr lang="tr-TR" sz="1200" b="1" dirty="0">
                <a:effectLst/>
              </a:rPr>
              <a:t>Mikroişlemci nedir?</a:t>
            </a:r>
          </a:p>
          <a:p>
            <a:r>
              <a:rPr lang="tr-TR" sz="1200" dirty="0">
                <a:effectLst/>
              </a:rPr>
              <a:t>Yapısında bir CPU (Central </a:t>
            </a:r>
            <a:r>
              <a:rPr lang="tr-TR" sz="1200" dirty="0" err="1">
                <a:effectLst/>
              </a:rPr>
              <a:t>Processing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Unit</a:t>
            </a:r>
            <a:r>
              <a:rPr lang="tr-TR" sz="1200" dirty="0">
                <a:effectLst/>
              </a:rPr>
              <a:t>/Merkezi İşlem Birimi), ön bellek ve </a:t>
            </a:r>
            <a:r>
              <a:rPr lang="tr-TR" sz="1200" dirty="0" err="1">
                <a:effectLst/>
              </a:rPr>
              <a:t>input</a:t>
            </a:r>
            <a:r>
              <a:rPr lang="tr-TR" sz="1200" dirty="0">
                <a:effectLst/>
              </a:rPr>
              <a:t>/</a:t>
            </a:r>
            <a:r>
              <a:rPr lang="tr-TR" sz="1200" dirty="0" err="1">
                <a:effectLst/>
              </a:rPr>
              <a:t>output</a:t>
            </a:r>
            <a:r>
              <a:rPr lang="tr-TR" sz="1200" dirty="0">
                <a:effectLst/>
              </a:rPr>
              <a:t> (giriş/çıkış) birimleri bulunan devrelere mikroişlemci denir. Özetle mikroişlemci, bilgisayardır. Mikroişlemciler, bulundukları elektronik yapıların beynidir. Bağlı oldukları mekanizmanın kontrolünü sağlarlar.</a:t>
            </a:r>
          </a:p>
          <a:p>
            <a:r>
              <a:rPr lang="tr-TR" sz="1200" b="1" dirty="0" err="1">
                <a:effectLst/>
              </a:rPr>
              <a:t>Mikrodenetleyici</a:t>
            </a:r>
            <a:r>
              <a:rPr lang="tr-TR" sz="1200" b="1" dirty="0">
                <a:effectLst/>
              </a:rPr>
              <a:t> nedir?</a:t>
            </a:r>
          </a:p>
          <a:p>
            <a:r>
              <a:rPr lang="tr-TR" sz="1200" dirty="0" err="1">
                <a:effectLst/>
              </a:rPr>
              <a:t>Mikrodenetleyici</a:t>
            </a:r>
            <a:r>
              <a:rPr lang="tr-TR" sz="1200" dirty="0">
                <a:effectLst/>
              </a:rPr>
              <a:t>, dışarıdan gelen bir veriyi (programı) hafızasına alan, derleyen ve sonucunda da çıktı elde eden bir bilgisayardır. </a:t>
            </a:r>
            <a:r>
              <a:rPr lang="tr-TR" sz="1200" dirty="0" err="1">
                <a:effectLst/>
              </a:rPr>
              <a:t>Mikrodenetleyicinin</a:t>
            </a:r>
            <a:r>
              <a:rPr lang="tr-TR" sz="1200" dirty="0">
                <a:effectLst/>
              </a:rPr>
              <a:t> yapısında:</a:t>
            </a:r>
          </a:p>
          <a:p>
            <a:r>
              <a:rPr lang="tr-TR" sz="1200" dirty="0">
                <a:effectLst/>
              </a:rPr>
              <a:t>CPU</a:t>
            </a:r>
          </a:p>
          <a:p>
            <a:r>
              <a:rPr lang="tr-TR" sz="1200" dirty="0">
                <a:effectLst/>
              </a:rPr>
              <a:t>RAM</a:t>
            </a:r>
          </a:p>
          <a:p>
            <a:r>
              <a:rPr lang="tr-TR" sz="1200" dirty="0">
                <a:effectLst/>
              </a:rPr>
              <a:t>ROM</a:t>
            </a:r>
          </a:p>
          <a:p>
            <a:r>
              <a:rPr lang="tr-TR" sz="1200" dirty="0">
                <a:effectLst/>
              </a:rPr>
              <a:t>I/O Portları</a:t>
            </a:r>
          </a:p>
          <a:p>
            <a:r>
              <a:rPr lang="tr-TR" sz="1200" dirty="0">
                <a:effectLst/>
              </a:rPr>
              <a:t>Seri ve Paralel Portlar</a:t>
            </a:r>
          </a:p>
          <a:p>
            <a:r>
              <a:rPr lang="tr-TR" sz="1200" dirty="0">
                <a:effectLst/>
              </a:rPr>
              <a:t>Sayıcılar</a:t>
            </a:r>
          </a:p>
          <a:p>
            <a:r>
              <a:rPr lang="tr-TR" sz="1200" dirty="0">
                <a:effectLst/>
              </a:rPr>
              <a:t>Bazılarında da A/D (Analog </a:t>
            </a:r>
            <a:r>
              <a:rPr lang="tr-TR" sz="1200" dirty="0" err="1">
                <a:effectLst/>
              </a:rPr>
              <a:t>to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Digital</a:t>
            </a:r>
            <a:r>
              <a:rPr lang="tr-TR" sz="1200" dirty="0">
                <a:effectLst/>
              </a:rPr>
              <a:t>) ve D/A (</a:t>
            </a:r>
            <a:r>
              <a:rPr lang="tr-TR" sz="1200" dirty="0" err="1">
                <a:effectLst/>
              </a:rPr>
              <a:t>Digital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to</a:t>
            </a:r>
            <a:r>
              <a:rPr lang="tr-TR" sz="1200" dirty="0">
                <a:effectLst/>
              </a:rPr>
              <a:t> Analog) çeviriciler bulunur.</a:t>
            </a:r>
          </a:p>
          <a:p>
            <a:r>
              <a:rPr lang="tr-TR" sz="1200" b="1" u="sng" dirty="0" err="1">
                <a:effectLst/>
              </a:rPr>
              <a:t>Mikrodenetleyici</a:t>
            </a:r>
            <a:r>
              <a:rPr lang="tr-TR" sz="1200" b="1" u="sng" dirty="0">
                <a:effectLst/>
              </a:rPr>
              <a:t> ve Mikroişlemci Arasındaki Farklar Nelerdir?</a:t>
            </a:r>
            <a:endParaRPr lang="tr-TR" sz="1200" dirty="0">
              <a:effectLst/>
            </a:endParaRPr>
          </a:p>
          <a:p>
            <a:r>
              <a:rPr lang="tr-TR" sz="1200" dirty="0">
                <a:effectLst/>
              </a:rPr>
              <a:t>Mikroişlemci ile </a:t>
            </a:r>
            <a:r>
              <a:rPr lang="tr-TR" sz="1200" dirty="0" err="1">
                <a:effectLst/>
              </a:rPr>
              <a:t>mikrodenetleyici</a:t>
            </a:r>
            <a:r>
              <a:rPr lang="tr-TR" sz="1200" dirty="0">
                <a:effectLst/>
              </a:rPr>
              <a:t> birbirine karıştırılmamalıdır.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, yapılarında mikroişlemcileri de içermektedir. Mikroişlemcilerin yapısında CPU, ön bellek ve I/O portları olmasına karşın </a:t>
            </a:r>
            <a:r>
              <a:rPr lang="tr-TR" sz="1200" dirty="0" err="1">
                <a:effectLst/>
              </a:rPr>
              <a:t>mikrodenetleyicilerde</a:t>
            </a:r>
            <a:r>
              <a:rPr lang="tr-TR" sz="1200" dirty="0">
                <a:effectLst/>
              </a:rPr>
              <a:t> ayrıca seri ve paralel portlar, sayıcılar ve çeviriciler (</a:t>
            </a:r>
            <a:r>
              <a:rPr lang="tr-TR" sz="1200" dirty="0" err="1">
                <a:effectLst/>
              </a:rPr>
              <a:t>converter</a:t>
            </a:r>
            <a:r>
              <a:rPr lang="tr-TR" sz="1200" dirty="0">
                <a:effectLst/>
              </a:rPr>
              <a:t>) de bulunmaktadır.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, gerçek zamanlı uygulamalarda daha başarılı çalışmaktadırlar.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 bu işi çok küçük boyutlarda ve daha az enerji harcayarak yapabilmektedirler. Bunun </a:t>
            </a:r>
            <a:r>
              <a:rPr lang="tr-TR" sz="1200" dirty="0" err="1">
                <a:effectLst/>
              </a:rPr>
              <a:t>yanısıra</a:t>
            </a:r>
            <a:r>
              <a:rPr lang="tr-TR" sz="1200" dirty="0">
                <a:effectLst/>
              </a:rPr>
              <a:t> mikroişlemciler aynı anda çoklu işlem yapabilirken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 aynı anda tek bir iş yapabilmektedir.</a:t>
            </a:r>
          </a:p>
          <a:p>
            <a:pPr fontAlgn="base"/>
            <a:r>
              <a:rPr lang="tr-TR" sz="1200" dirty="0" err="1">
                <a:effectLst/>
              </a:rPr>
              <a:t>Mikrodenetleyiciyi</a:t>
            </a:r>
            <a:r>
              <a:rPr lang="tr-TR" sz="1200" dirty="0">
                <a:effectLst/>
              </a:rPr>
              <a:t> mikroişlemciden ayıran en büyük fark içerisinde gömülü halde bulunan çevre birimleridir ( </a:t>
            </a:r>
            <a:r>
              <a:rPr lang="tr-TR" sz="1200" dirty="0" err="1">
                <a:effectLst/>
              </a:rPr>
              <a:t>ing.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peripheral</a:t>
            </a:r>
            <a:r>
              <a:rPr lang="tr-TR" sz="1200" dirty="0">
                <a:effectLst/>
              </a:rPr>
              <a:t>).  Program hafızası, RAM, EEPROM, Zamanlayıcılar, Kesmeler, ADC gibi temel çevre birimlerinin çoğu hemen her AVR </a:t>
            </a:r>
            <a:r>
              <a:rPr lang="tr-TR" sz="1200" dirty="0" err="1">
                <a:effectLst/>
              </a:rPr>
              <a:t>mikrodenetleyicide</a:t>
            </a:r>
            <a:r>
              <a:rPr lang="tr-TR" sz="1200" dirty="0">
                <a:effectLst/>
              </a:rPr>
              <a:t> eksiksiz olarak bulunmaktadır. AVR </a:t>
            </a:r>
            <a:r>
              <a:rPr lang="tr-TR" sz="1200" dirty="0" err="1">
                <a:effectLst/>
              </a:rPr>
              <a:t>mikrodenetleyicilerin</a:t>
            </a:r>
            <a:r>
              <a:rPr lang="tr-TR" sz="1200" dirty="0">
                <a:effectLst/>
              </a:rPr>
              <a:t> her birinde ayrı bir özellik olan bir modeli yerine az model olup çoğu özelliğin toplandığı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 olması bir </a:t>
            </a:r>
            <a:r>
              <a:rPr lang="tr-TR" sz="1200" dirty="0" err="1">
                <a:effectLst/>
              </a:rPr>
              <a:t>mikrodenetleyiciyle</a:t>
            </a:r>
            <a:r>
              <a:rPr lang="tr-TR" sz="1200" dirty="0">
                <a:effectLst/>
              </a:rPr>
              <a:t> hemen hemen tüm işleri yapmamıza imkan sağlar. O yüzden birkaç AVR </a:t>
            </a:r>
            <a:r>
              <a:rPr lang="tr-TR" sz="1200" dirty="0" err="1">
                <a:effectLst/>
              </a:rPr>
              <a:t>mikrodenetleyiciyi</a:t>
            </a:r>
            <a:r>
              <a:rPr lang="tr-TR" sz="1200" dirty="0">
                <a:effectLst/>
              </a:rPr>
              <a:t> öğrenmek bize yeterli gelecektir.</a:t>
            </a:r>
          </a:p>
          <a:p>
            <a:br>
              <a:rPr lang="tr-TR" sz="1200" dirty="0"/>
            </a:b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332010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CAEFA5-84BC-3D4D-8739-A1647AD6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Nasıl kodlanır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67D752-AF26-5242-B227-43CB4E661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b="1" u="sng" dirty="0" err="1">
                <a:effectLst/>
              </a:rPr>
              <a:t>Mikrodenetleyici</a:t>
            </a:r>
            <a:r>
              <a:rPr lang="tr-TR" b="1" u="sng" dirty="0">
                <a:effectLst/>
              </a:rPr>
              <a:t> Programlama Nasıl Yapılır?</a:t>
            </a:r>
            <a:endParaRPr lang="tr-TR" dirty="0">
              <a:effectLst/>
            </a:endParaRPr>
          </a:p>
          <a:p>
            <a:r>
              <a:rPr lang="tr-TR" dirty="0" err="1">
                <a:effectLst/>
              </a:rPr>
              <a:t>Mikrodenetleyicilerin</a:t>
            </a:r>
            <a:r>
              <a:rPr lang="tr-TR" dirty="0">
                <a:effectLst/>
              </a:rPr>
              <a:t> programlanabilmesi için komut satırlarından oluşan bir yazılıma ihtiyaç vardır. Her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için farklı bir derleyici, derlenen programın aktarılması için farklı programlar vardır. Örneğin aşağıdaki örnekte verildiği gibi, </a:t>
            </a:r>
            <a:r>
              <a:rPr lang="tr-TR" dirty="0" err="1">
                <a:effectLst/>
              </a:rPr>
              <a:t>Mikrochip</a:t>
            </a:r>
            <a:r>
              <a:rPr lang="tr-TR" dirty="0">
                <a:effectLst/>
              </a:rPr>
              <a:t> firmasının ürünü olan PIC ailesindeki </a:t>
            </a:r>
            <a:r>
              <a:rPr lang="tr-TR" dirty="0" err="1">
                <a:effectLst/>
              </a:rPr>
              <a:t>mikrodenetleyiciler</a:t>
            </a:r>
            <a:r>
              <a:rPr lang="tr-TR" dirty="0">
                <a:effectLst/>
              </a:rPr>
              <a:t> için özel programlama kartları bulunmaktadır. </a:t>
            </a:r>
            <a:r>
              <a:rPr lang="tr-TR" dirty="0" err="1">
                <a:effectLst/>
              </a:rPr>
              <a:t>Mikrodenetleyicinin</a:t>
            </a:r>
            <a:r>
              <a:rPr lang="tr-TR" dirty="0">
                <a:effectLst/>
              </a:rPr>
              <a:t> programlanabilmesi için karta sabitlenmesi, kartın da bilgisayara bağlanması gerekmektedir. Bilgisayardaki yazılım makine diline derlendikten sonra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tipi seçilerek yazılım karta aktarılır. Bu şekilde karta sabitlenen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programlanmış olur.</a:t>
            </a: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4030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26E937-CBD4-294E-A60A-337A00A9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ARDUino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8E8048-A0E5-3D4E-A355-D93A6319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programı üzerinden kodlanabilen bir bilgisayardır.</a:t>
            </a:r>
          </a:p>
          <a:p>
            <a:r>
              <a:rPr lang="tr-TR" dirty="0"/>
              <a:t>Araştırmalarıma göre işlemci bazlı bizim yaptığımız işlerde ön yargılar olsa bile sıkıntı yaşamamaktadır.</a:t>
            </a:r>
          </a:p>
          <a:p>
            <a:r>
              <a:rPr lang="tr-TR" dirty="0" err="1"/>
              <a:t>Mega,uno,nano</a:t>
            </a:r>
            <a:r>
              <a:rPr lang="tr-TR" dirty="0"/>
              <a:t> olmak üzere 3 </a:t>
            </a:r>
            <a:r>
              <a:rPr lang="tr-TR" dirty="0" err="1"/>
              <a:t>çeşiti</a:t>
            </a:r>
            <a:r>
              <a:rPr lang="tr-TR" dirty="0"/>
              <a:t> bulunmaktadır.</a:t>
            </a:r>
          </a:p>
          <a:p>
            <a:r>
              <a:rPr lang="tr-TR" dirty="0"/>
              <a:t>Bazı modellerinde işlemcileri tak-çıkar şeklindedir ve bozulduğu zaman sadece işlemci değişeceğinden maliyet azalmaktadır.</a:t>
            </a:r>
          </a:p>
          <a:p>
            <a:r>
              <a:rPr lang="tr-TR" dirty="0"/>
              <a:t>Önceden kullandığımız için risksizdir. kodları ve </a:t>
            </a:r>
            <a:r>
              <a:rPr lang="tr-TR" dirty="0" err="1"/>
              <a:t>arayüzü</a:t>
            </a:r>
            <a:r>
              <a:rPr lang="tr-TR" dirty="0"/>
              <a:t> hazırdır.</a:t>
            </a:r>
          </a:p>
        </p:txBody>
      </p:sp>
    </p:spTree>
    <p:extLst>
      <p:ext uri="{BB962C8B-B14F-4D97-AF65-F5344CB8AC3E}">
        <p14:creationId xmlns:p14="http://schemas.microsoft.com/office/powerpoint/2010/main" val="263804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958CFC-3B60-B948-AA79-F849A4A2C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uno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2F953F-3189-5449-8B7F-635208D80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r-TR" dirty="0"/>
              <a:t>UNO tartışmasız en popüler </a:t>
            </a:r>
            <a:r>
              <a:rPr lang="tr-TR" dirty="0" err="1"/>
              <a:t>Arduino'dur</a:t>
            </a:r>
            <a:r>
              <a:rPr lang="tr-TR" dirty="0"/>
              <a:t>. 16MHz'de çalışan bir Atmega328 işlemci tarafından desteklenmektedir, 32KB program belleği, 1KB EEPROM, 2KB RAM, 14 dijital I/O, 6 analog giriş ve hem 5V hem de 3.3V güç raylarına sahiptir. </a:t>
            </a:r>
          </a:p>
          <a:p>
            <a:r>
              <a:rPr lang="tr-TR" dirty="0">
                <a:effectLst/>
              </a:rPr>
              <a:t>UNO'da harici bir duvar siğilinden güç almasına izin veren bir güç girişi bulunur. UNO'yu akülere bağlamak için bir VIN seçeneği de mevcuttur.</a:t>
            </a:r>
          </a:p>
          <a:p>
            <a:r>
              <a:rPr lang="tr-TR" dirty="0">
                <a:effectLst/>
              </a:rPr>
              <a:t>UNO'nun (69 mm x 54 mm) fiziksel boyutları, onu birçok projeye kolayca sığabilecek küçük bir geliştirme kartı yapar ve dört vida deliği, tasarımcıların bunları güvenli bir şekilde yerine oturtmasına olanak tanır.</a:t>
            </a:r>
          </a:p>
          <a:p>
            <a:r>
              <a:rPr lang="tr-TR" dirty="0">
                <a:effectLst/>
              </a:rPr>
              <a:t>*16 </a:t>
            </a:r>
            <a:r>
              <a:rPr lang="tr-TR" b="1" dirty="0">
                <a:effectLst/>
              </a:rPr>
              <a:t>MHz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Klon(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30-40 TL</a:t>
            </a:r>
          </a:p>
          <a:p>
            <a:r>
              <a:rPr lang="tr-TR" dirty="0">
                <a:effectLst/>
              </a:rPr>
              <a:t>Orijinal(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100-110 TL</a:t>
            </a:r>
          </a:p>
          <a:p>
            <a:r>
              <a:rPr lang="tr-TR" dirty="0">
                <a:effectLst/>
              </a:rPr>
              <a:t>Klon(</a:t>
            </a:r>
            <a:r>
              <a:rPr lang="tr-TR" dirty="0" err="1">
                <a:effectLst/>
              </a:rPr>
              <a:t>dıp</a:t>
            </a:r>
            <a:r>
              <a:rPr lang="tr-TR" dirty="0">
                <a:effectLst/>
              </a:rPr>
              <a:t>) = 60-70 TL</a:t>
            </a: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D7E6765-15BD-354B-91E2-BF0DA312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789" y="21372"/>
            <a:ext cx="2780622" cy="20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21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6266FC-4ED3-D340-86D0-ED1BBDCCE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03" y="965975"/>
            <a:ext cx="9463396" cy="529683"/>
          </a:xfrm>
        </p:spPr>
        <p:txBody>
          <a:bodyPr>
            <a:normAutofit fontScale="90000"/>
          </a:bodyPr>
          <a:lstStyle/>
          <a:p>
            <a:r>
              <a:rPr lang="tr-TR" sz="4800" dirty="0">
                <a:solidFill>
                  <a:schemeClr val="tx1"/>
                </a:solidFill>
              </a:rPr>
              <a:t>-PCB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AF3F60A-33E5-1E4B-9268-A37FC5E73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220" y="965975"/>
            <a:ext cx="6019179" cy="376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42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9C6F26-9335-684F-85C6-5A8A78D8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ARDUİNO NANO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29ED5B3-CBFC-2B40-A187-5ECD39A1E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Nano</a:t>
            </a:r>
            <a:r>
              <a:rPr lang="tr-TR" dirty="0">
                <a:effectLst/>
              </a:rPr>
              <a:t> esasen çok küçük bir profile küçültülmüş bir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UNO'dur, bu da onu dar alanlar ve mümkün olan her yerde ağırlığı azaltması gerekebilecek projeler için çok uygun hale getirir.</a:t>
            </a:r>
          </a:p>
          <a:p>
            <a:r>
              <a:rPr lang="tr-TR" dirty="0">
                <a:effectLst/>
              </a:rPr>
              <a:t>UNO gibi, </a:t>
            </a:r>
            <a:r>
              <a:rPr lang="tr-TR" dirty="0" err="1">
                <a:effectLst/>
              </a:rPr>
              <a:t>Nano</a:t>
            </a:r>
            <a:r>
              <a:rPr lang="tr-TR" dirty="0">
                <a:effectLst/>
              </a:rPr>
              <a:t> da 16MHz'de çalışan bir Atmega328 işlemci tarafından destekleniyor, 32KB program belleği, 1KB EEPROM, 2KB RAM, 14 dijital I/O, 6 analog giriş ve hem 5V hem de 3.3V güç raylarına sahip.</a:t>
            </a:r>
          </a:p>
          <a:p>
            <a:r>
              <a:rPr lang="tr-TR" dirty="0">
                <a:effectLst/>
              </a:rPr>
              <a:t>*16 </a:t>
            </a:r>
            <a:r>
              <a:rPr lang="tr-TR" b="1" dirty="0" err="1">
                <a:effectLst/>
              </a:rPr>
              <a:t>Mhz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(Not - V3.0'dan önceki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Nano</a:t>
            </a:r>
            <a:r>
              <a:rPr lang="tr-TR" dirty="0">
                <a:effectLst/>
              </a:rPr>
              <a:t> kartları, esasen özelliklerin yarısına sahip olan ATmega168'i kullandı.)</a:t>
            </a:r>
          </a:p>
          <a:p>
            <a:r>
              <a:rPr lang="tr-TR" dirty="0">
                <a:effectLst/>
              </a:rPr>
              <a:t>Klon(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30-40 TL</a:t>
            </a:r>
          </a:p>
          <a:p>
            <a:r>
              <a:rPr lang="tr-TR" dirty="0">
                <a:effectLst/>
              </a:rPr>
              <a:t>Orijinal(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130-200 TL</a:t>
            </a:r>
          </a:p>
          <a:p>
            <a:r>
              <a:rPr lang="tr-TR" dirty="0">
                <a:effectLst/>
              </a:rPr>
              <a:t>*</a:t>
            </a:r>
            <a:r>
              <a:rPr lang="tr-TR" dirty="0" err="1">
                <a:effectLst/>
              </a:rPr>
              <a:t>dıp</a:t>
            </a:r>
            <a:r>
              <a:rPr lang="tr-TR" dirty="0">
                <a:effectLst/>
              </a:rPr>
              <a:t> yani işlemcisi tak çıkar şeklinde olanlardan yok.</a:t>
            </a:r>
          </a:p>
          <a:p>
            <a:pPr marL="0" indent="0">
              <a:buNone/>
            </a:pPr>
            <a:endParaRPr lang="tr-TR" dirty="0">
              <a:effectLst/>
            </a:endParaRPr>
          </a:p>
          <a:p>
            <a:endParaRPr lang="tr-TR" dirty="0">
              <a:effectLst/>
            </a:endParaRP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D939DB5F-AE89-F24C-A8AE-68A1FAF3E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79" t="47415" r="21383" b="6317"/>
          <a:stretch/>
        </p:blipFill>
        <p:spPr>
          <a:xfrm>
            <a:off x="9854230" y="118946"/>
            <a:ext cx="1193181" cy="18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59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D266B6-ED86-C440-8DD1-28878F00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22" y="173120"/>
            <a:ext cx="9905998" cy="1171874"/>
          </a:xfrm>
        </p:spPr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dUE</a:t>
            </a:r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C82C8EA7-FCC0-154F-82A1-2DDD1FCCCEAF}"/>
              </a:ext>
            </a:extLst>
          </p:cNvPr>
          <p:cNvSpPr txBox="1"/>
          <p:nvPr/>
        </p:nvSpPr>
        <p:spPr>
          <a:xfrm>
            <a:off x="316222" y="1081170"/>
            <a:ext cx="1021052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  <a:p>
            <a:endParaRPr lang="tr-TR" dirty="0"/>
          </a:p>
          <a:p>
            <a:r>
              <a:rPr lang="tr-TR" dirty="0"/>
              <a:t>*</a:t>
            </a:r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Due</a:t>
            </a:r>
            <a:r>
              <a:rPr lang="tr-TR" dirty="0"/>
              <a:t>, daha büyük kartlardan biridir ve aynı zamanda bir ARM işlemci tarafından desteklenen ilk </a:t>
            </a:r>
            <a:r>
              <a:rPr lang="tr-TR" dirty="0" err="1"/>
              <a:t>Arduino</a:t>
            </a:r>
            <a:r>
              <a:rPr lang="tr-TR" dirty="0"/>
              <a:t> kartıdır.</a:t>
            </a:r>
          </a:p>
          <a:p>
            <a:endParaRPr lang="tr-TR" dirty="0"/>
          </a:p>
          <a:p>
            <a:r>
              <a:rPr lang="tr-TR" dirty="0"/>
              <a:t>*84 </a:t>
            </a:r>
            <a:r>
              <a:rPr lang="tr-TR" b="1" dirty="0" err="1"/>
              <a:t>Mhz</a:t>
            </a:r>
            <a:endParaRPr lang="tr-TR" dirty="0"/>
          </a:p>
          <a:p>
            <a:endParaRPr lang="tr-TR" dirty="0"/>
          </a:p>
          <a:p>
            <a:r>
              <a:rPr lang="tr-TR" dirty="0"/>
              <a:t>*UNO ve </a:t>
            </a:r>
            <a:r>
              <a:rPr lang="tr-TR" dirty="0" err="1"/>
              <a:t>Nano</a:t>
            </a:r>
            <a:r>
              <a:rPr lang="tr-TR" dirty="0"/>
              <a:t> 5V'da çalışırken, </a:t>
            </a:r>
            <a:r>
              <a:rPr lang="tr-TR" dirty="0" err="1"/>
              <a:t>Due</a:t>
            </a:r>
            <a:r>
              <a:rPr lang="tr-TR" dirty="0"/>
              <a:t> 3,3V'da çalışır—bunun dikkate alınması önemlidir, çünkü aşırı voltaj karta onarılamaz bir şekilde zarar verir. 84MHz'de çalışan bir ATSAM3X8E Cortex-M3 ile güçlendirilen </a:t>
            </a:r>
            <a:r>
              <a:rPr lang="tr-TR" dirty="0" err="1"/>
              <a:t>Due</a:t>
            </a:r>
            <a:r>
              <a:rPr lang="tr-TR" dirty="0"/>
              <a:t>, 512KB ROM ve 96KB RAM, 54 dijital I/O </a:t>
            </a:r>
            <a:r>
              <a:rPr lang="tr-TR" dirty="0" err="1"/>
              <a:t>pini</a:t>
            </a:r>
            <a:r>
              <a:rPr lang="tr-TR" dirty="0"/>
              <a:t>, 12 PWM kanalı, 12 analog giriş ve 2 analog çıkışa sahiptir. 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*</a:t>
            </a:r>
            <a:r>
              <a:rPr lang="tr-TR" dirty="0" err="1"/>
              <a:t>Due</a:t>
            </a:r>
            <a:r>
              <a:rPr lang="tr-TR" dirty="0"/>
              <a:t>, yerleşik </a:t>
            </a:r>
            <a:r>
              <a:rPr lang="tr-TR" dirty="0" err="1"/>
              <a:t>EEPROM'a</a:t>
            </a:r>
            <a:r>
              <a:rPr lang="tr-TR" dirty="0"/>
              <a:t> sahip değildir ve daha pahalı </a:t>
            </a:r>
            <a:r>
              <a:rPr lang="tr-TR" dirty="0" err="1"/>
              <a:t>Arduino</a:t>
            </a:r>
            <a:r>
              <a:rPr lang="tr-TR" dirty="0"/>
              <a:t> kartlarından biridir. </a:t>
            </a:r>
            <a:r>
              <a:rPr lang="tr-TR" dirty="0" err="1"/>
              <a:t>Due</a:t>
            </a:r>
            <a:r>
              <a:rPr lang="tr-TR" dirty="0"/>
              <a:t>, birçok dijital I/O'ya bağlanmak için çok sayıda </a:t>
            </a:r>
            <a:r>
              <a:rPr lang="tr-TR" dirty="0" err="1"/>
              <a:t>pin</a:t>
            </a:r>
            <a:r>
              <a:rPr lang="tr-TR" dirty="0"/>
              <a:t> başlığına sahip olsa da, standart </a:t>
            </a:r>
            <a:r>
              <a:rPr lang="tr-TR" dirty="0" err="1"/>
              <a:t>Arduino</a:t>
            </a:r>
            <a:r>
              <a:rPr lang="tr-TR" dirty="0"/>
              <a:t> kalkanlarıyla </a:t>
            </a:r>
            <a:r>
              <a:rPr lang="tr-TR" dirty="0" err="1"/>
              <a:t>pin</a:t>
            </a:r>
            <a:r>
              <a:rPr lang="tr-TR" dirty="0"/>
              <a:t> uyumludur. </a:t>
            </a:r>
            <a:r>
              <a:rPr lang="tr-TR" dirty="0" err="1">
                <a:solidFill>
                  <a:srgbClr val="FF0000"/>
                </a:solidFill>
              </a:rPr>
              <a:t>Due</a:t>
            </a:r>
            <a:r>
              <a:rPr lang="tr-TR" dirty="0">
                <a:solidFill>
                  <a:srgbClr val="FF0000"/>
                </a:solidFill>
              </a:rPr>
              <a:t> ile yazılım uyumluluğu garanti edilemez.</a:t>
            </a: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/>
              <a:t>Klon(</a:t>
            </a:r>
            <a:r>
              <a:rPr lang="tr-TR" dirty="0" err="1"/>
              <a:t>smd</a:t>
            </a:r>
            <a:r>
              <a:rPr lang="tr-TR" dirty="0"/>
              <a:t>) = 200-250 TL</a:t>
            </a:r>
          </a:p>
          <a:p>
            <a:r>
              <a:rPr lang="tr-TR" dirty="0"/>
              <a:t>Orijinal(</a:t>
            </a:r>
            <a:r>
              <a:rPr lang="tr-TR" dirty="0" err="1"/>
              <a:t>smd</a:t>
            </a:r>
            <a:r>
              <a:rPr lang="tr-TR" dirty="0"/>
              <a:t>) = 450-550 TL</a:t>
            </a:r>
          </a:p>
          <a:p>
            <a:r>
              <a:rPr lang="tr-TR" dirty="0"/>
              <a:t>*</a:t>
            </a:r>
            <a:r>
              <a:rPr lang="tr-TR" dirty="0" err="1"/>
              <a:t>Dıp</a:t>
            </a:r>
            <a:r>
              <a:rPr lang="tr-TR" dirty="0"/>
              <a:t> versiyonu internette bulunmuyor.</a:t>
            </a:r>
          </a:p>
          <a:p>
            <a:endParaRPr lang="tr-TR" dirty="0">
              <a:solidFill>
                <a:srgbClr val="FF0000"/>
              </a:solidFill>
            </a:endParaRPr>
          </a:p>
          <a:p>
            <a:endParaRPr lang="tr-TR" dirty="0">
              <a:solidFill>
                <a:srgbClr val="FF0000"/>
              </a:solidFill>
            </a:endParaRPr>
          </a:p>
          <a:p>
            <a:endParaRPr lang="tr-TR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10C9074F-479F-EC42-8EF7-E6527621D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740" y="173120"/>
            <a:ext cx="2509490" cy="147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3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D266B6-ED86-C440-8DD1-28878F00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-257474"/>
            <a:ext cx="9905998" cy="1905000"/>
          </a:xfrm>
        </p:spPr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mega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916D71A-360A-544F-AC95-7ECB01D6D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8910478" y="2879545"/>
            <a:ext cx="3698106" cy="1791629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82C8EA7-FCC0-154F-82A1-2DDD1FCCCEAF}"/>
              </a:ext>
            </a:extLst>
          </p:cNvPr>
          <p:cNvSpPr txBox="1"/>
          <p:nvPr/>
        </p:nvSpPr>
        <p:spPr>
          <a:xfrm>
            <a:off x="1141413" y="1152569"/>
            <a:ext cx="769434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*</a:t>
            </a:r>
            <a:r>
              <a:rPr lang="tr-TR" dirty="0" err="1"/>
              <a:t>Arduino</a:t>
            </a:r>
            <a:r>
              <a:rPr lang="tr-TR" dirty="0"/>
              <a:t> Mega, 54 I/O'ya sahip olması nedeniyle </a:t>
            </a:r>
            <a:r>
              <a:rPr lang="tr-TR" dirty="0" err="1"/>
              <a:t>Due'a</a:t>
            </a:r>
            <a:r>
              <a:rPr lang="tr-TR" dirty="0"/>
              <a:t> biraz benzer. Bununla birlikte, bir ARM çekirdeği tarafından desteklenmek yerine, bunun yerine bir ATmega2560 kullanır.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*CPU 16MHz'de saat hızına sahiptir ve 256KB ROM, 8KB RAM, 4KB EEPROM içerir ve 5V'ta çalışır ve bu sayede hobi dostu elektroniklerin çoğuyla kullanımı kolaylaştırır. </a:t>
            </a:r>
          </a:p>
          <a:p>
            <a:endParaRPr lang="tr-TR" dirty="0"/>
          </a:p>
          <a:p>
            <a:r>
              <a:rPr lang="tr-TR" dirty="0"/>
              <a:t>*16 </a:t>
            </a:r>
            <a:r>
              <a:rPr lang="tr-TR" b="1" dirty="0"/>
              <a:t>MHz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*</a:t>
            </a:r>
            <a:r>
              <a:rPr lang="tr-TR" dirty="0" err="1"/>
              <a:t>Arduino</a:t>
            </a:r>
            <a:r>
              <a:rPr lang="tr-TR" dirty="0"/>
              <a:t> Mega, 16 analog girişe, 15 PWM kanalına, </a:t>
            </a:r>
            <a:r>
              <a:rPr lang="tr-TR" dirty="0" err="1"/>
              <a:t>Due'a</a:t>
            </a:r>
            <a:r>
              <a:rPr lang="tr-TR" dirty="0"/>
              <a:t> benzer bir </a:t>
            </a:r>
            <a:r>
              <a:rPr lang="tr-TR" dirty="0" err="1"/>
              <a:t>pin</a:t>
            </a:r>
            <a:r>
              <a:rPr lang="tr-TR" dirty="0"/>
              <a:t> çıkışına sahiptir ve </a:t>
            </a:r>
            <a:r>
              <a:rPr lang="tr-TR" dirty="0" err="1"/>
              <a:t>Arduino</a:t>
            </a:r>
            <a:r>
              <a:rPr lang="tr-TR" dirty="0"/>
              <a:t> kalkanları ile donanım uyumludur. </a:t>
            </a:r>
            <a:r>
              <a:rPr lang="tr-TR" dirty="0" err="1">
                <a:solidFill>
                  <a:srgbClr val="FF0000"/>
                </a:solidFill>
              </a:rPr>
              <a:t>Due</a:t>
            </a:r>
            <a:r>
              <a:rPr lang="tr-TR" dirty="0">
                <a:solidFill>
                  <a:srgbClr val="FF0000"/>
                </a:solidFill>
              </a:rPr>
              <a:t> gibi, Mega ile yazılım uyumluluğu her zaman garanti edilemez.</a:t>
            </a: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/>
              <a:t>Klon(</a:t>
            </a:r>
            <a:r>
              <a:rPr lang="tr-TR" dirty="0" err="1"/>
              <a:t>smd</a:t>
            </a:r>
            <a:r>
              <a:rPr lang="tr-TR" dirty="0"/>
              <a:t>) = 80-100 TL</a:t>
            </a:r>
          </a:p>
          <a:p>
            <a:r>
              <a:rPr lang="tr-TR" dirty="0"/>
              <a:t>Orijinal(</a:t>
            </a:r>
            <a:r>
              <a:rPr lang="tr-TR" dirty="0" err="1"/>
              <a:t>smd</a:t>
            </a:r>
            <a:r>
              <a:rPr lang="tr-TR" dirty="0"/>
              <a:t>) = 350-450 TL</a:t>
            </a:r>
          </a:p>
          <a:p>
            <a:r>
              <a:rPr lang="tr-TR" dirty="0"/>
              <a:t>*</a:t>
            </a:r>
            <a:r>
              <a:rPr lang="tr-TR" dirty="0" err="1"/>
              <a:t>Dıp</a:t>
            </a:r>
            <a:r>
              <a:rPr lang="tr-TR" dirty="0"/>
              <a:t> versiyonu internette bulunmuyor.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46654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48EB88-8EFD-B648-A4AF-8B54F7C9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4661"/>
            <a:ext cx="9905998" cy="1905000"/>
          </a:xfrm>
        </p:spPr>
        <p:txBody>
          <a:bodyPr/>
          <a:lstStyle/>
          <a:p>
            <a:r>
              <a:rPr lang="tr-TR" dirty="0"/>
              <a:t>Diğer </a:t>
            </a:r>
            <a:r>
              <a:rPr lang="tr-TR" dirty="0" err="1"/>
              <a:t>arduinolar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DE35FB-A2F2-CD44-911A-8B60A886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6899"/>
            <a:ext cx="9905998" cy="3124201"/>
          </a:xfrm>
        </p:spPr>
        <p:txBody>
          <a:bodyPr/>
          <a:lstStyle/>
          <a:p>
            <a:r>
              <a:rPr lang="tr-TR" dirty="0"/>
              <a:t>iki model mikro yani </a:t>
            </a:r>
            <a:r>
              <a:rPr lang="tr-TR" dirty="0" err="1"/>
              <a:t>nano</a:t>
            </a:r>
            <a:r>
              <a:rPr lang="tr-TR" dirty="0"/>
              <a:t> </a:t>
            </a:r>
            <a:r>
              <a:rPr lang="tr-TR" dirty="0" err="1"/>
              <a:t>nun</a:t>
            </a:r>
            <a:r>
              <a:rPr lang="tr-TR" dirty="0"/>
              <a:t> boyutundan da küçük olan iki kart </a:t>
            </a:r>
            <a:r>
              <a:rPr lang="tr-TR" dirty="0" err="1"/>
              <a:t>bulunuyor.Bunların</a:t>
            </a:r>
            <a:r>
              <a:rPr lang="tr-TR" dirty="0"/>
              <a:t> biraz daha küçük işlevsel şeylerde kullanılması öneriliyor.</a:t>
            </a:r>
          </a:p>
          <a:p>
            <a:r>
              <a:rPr lang="tr-TR" dirty="0"/>
              <a:t>En son olarak Leonardo  kartı bulunuyor. Bu kart </a:t>
            </a:r>
            <a:r>
              <a:rPr lang="tr-TR" dirty="0" err="1"/>
              <a:t>uno</a:t>
            </a:r>
            <a:r>
              <a:rPr lang="tr-TR" dirty="0"/>
              <a:t> </a:t>
            </a:r>
            <a:r>
              <a:rPr lang="tr-TR" dirty="0" err="1"/>
              <a:t>nun</a:t>
            </a:r>
            <a:r>
              <a:rPr lang="tr-TR" dirty="0"/>
              <a:t> özelliklerini kapsıyor fakat ayrı olarak haberleşmeyi sağlayan </a:t>
            </a:r>
            <a:r>
              <a:rPr lang="tr-TR" dirty="0" err="1"/>
              <a:t>chip</a:t>
            </a:r>
            <a:r>
              <a:rPr lang="tr-TR" dirty="0"/>
              <a:t> bulunmamakta. Yani bu da klavye , fare yapımı gibi projelerde daha çok kullanılıyor.</a:t>
            </a:r>
          </a:p>
          <a:p>
            <a:r>
              <a:rPr lang="tr-TR" dirty="0"/>
              <a:t>Daha birçok kart bulunmakta ama şuan </a:t>
            </a:r>
            <a:r>
              <a:rPr lang="tr-TR" dirty="0" err="1"/>
              <a:t>popüler,işlevselleri</a:t>
            </a:r>
            <a:r>
              <a:rPr lang="tr-TR" dirty="0"/>
              <a:t> yüksek ve bize uygun olan kartlar sunuma koyulmuştur.</a:t>
            </a:r>
          </a:p>
        </p:txBody>
      </p:sp>
    </p:spTree>
    <p:extLst>
      <p:ext uri="{BB962C8B-B14F-4D97-AF65-F5344CB8AC3E}">
        <p14:creationId xmlns:p14="http://schemas.microsoft.com/office/powerpoint/2010/main" val="1884108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5E5EEFFD-5CBA-4940-B155-C7A3F0388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576" y="0"/>
            <a:ext cx="3541796" cy="6858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2AA25AE-08EA-E749-9C22-AE61A436C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564" y="0"/>
            <a:ext cx="4466436" cy="68580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8776B972-BEBF-C842-9CFB-8373C63EF577}"/>
              </a:ext>
            </a:extLst>
          </p:cNvPr>
          <p:cNvSpPr txBox="1"/>
          <p:nvPr/>
        </p:nvSpPr>
        <p:spPr>
          <a:xfrm>
            <a:off x="0" y="200722"/>
            <a:ext cx="29803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/>
              <a:t>-KARŞILAŞTIRMA</a:t>
            </a:r>
          </a:p>
          <a:p>
            <a:r>
              <a:rPr lang="tr-TR" sz="2800" b="1" dirty="0"/>
              <a:t>TABLOSU</a:t>
            </a:r>
          </a:p>
        </p:txBody>
      </p:sp>
    </p:spTree>
    <p:extLst>
      <p:ext uri="{BB962C8B-B14F-4D97-AF65-F5344CB8AC3E}">
        <p14:creationId xmlns:p14="http://schemas.microsoft.com/office/powerpoint/2010/main" val="3932509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F17852-5B86-E547-9D9F-31A59472B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99" y="0"/>
            <a:ext cx="3564402" cy="1905000"/>
          </a:xfrm>
        </p:spPr>
        <p:txBody>
          <a:bodyPr/>
          <a:lstStyle/>
          <a:p>
            <a:r>
              <a:rPr lang="tr-TR" dirty="0"/>
              <a:t>BOYUT FARKLARI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78FA3DD7-1833-F54D-BE67-7F7EBAB5C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66" y="2294770"/>
            <a:ext cx="6169993" cy="4097261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D3FF497-3625-2441-BCD5-728F6A40DEF8}"/>
              </a:ext>
            </a:extLst>
          </p:cNvPr>
          <p:cNvSpPr txBox="1"/>
          <p:nvPr/>
        </p:nvSpPr>
        <p:spPr>
          <a:xfrm>
            <a:off x="635619" y="305966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MEGA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4055AEFB-B709-B246-8B99-88DC4B26B318}"/>
              </a:ext>
            </a:extLst>
          </p:cNvPr>
          <p:cNvSpPr txBox="1"/>
          <p:nvPr/>
        </p:nvSpPr>
        <p:spPr>
          <a:xfrm>
            <a:off x="747131" y="519646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UNO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89AF0F9-4B2D-2644-9A81-02CE143ABF11}"/>
              </a:ext>
            </a:extLst>
          </p:cNvPr>
          <p:cNvSpPr txBox="1"/>
          <p:nvPr/>
        </p:nvSpPr>
        <p:spPr>
          <a:xfrm>
            <a:off x="4984594" y="5114170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NANO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5E016AFD-715E-A142-A371-BA4F910E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613" y="2396991"/>
            <a:ext cx="3996008" cy="1985438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39653E9A-C1EF-9949-8E4E-7C076DD24727}"/>
              </a:ext>
            </a:extLst>
          </p:cNvPr>
          <p:cNvSpPr txBox="1"/>
          <p:nvPr/>
        </p:nvSpPr>
        <p:spPr>
          <a:xfrm>
            <a:off x="7428398" y="4325634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NANO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DA9D4023-E958-4B43-9BF1-C7E3E5BF4448}"/>
              </a:ext>
            </a:extLst>
          </p:cNvPr>
          <p:cNvSpPr txBox="1"/>
          <p:nvPr/>
        </p:nvSpPr>
        <p:spPr>
          <a:xfrm>
            <a:off x="9441442" y="432563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DUE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F11B9E73-2027-3241-9001-3E1407053113}"/>
              </a:ext>
            </a:extLst>
          </p:cNvPr>
          <p:cNvSpPr txBox="1"/>
          <p:nvPr/>
        </p:nvSpPr>
        <p:spPr>
          <a:xfrm>
            <a:off x="9363773" y="208445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UNO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5D6EB502-3A1C-6F44-BA79-7240DF47078D}"/>
              </a:ext>
            </a:extLst>
          </p:cNvPr>
          <p:cNvSpPr txBox="1"/>
          <p:nvPr/>
        </p:nvSpPr>
        <p:spPr>
          <a:xfrm>
            <a:off x="7392769" y="21101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MEGA</a:t>
            </a:r>
          </a:p>
        </p:txBody>
      </p:sp>
    </p:spTree>
    <p:extLst>
      <p:ext uri="{BB962C8B-B14F-4D97-AF65-F5344CB8AC3E}">
        <p14:creationId xmlns:p14="http://schemas.microsoft.com/office/powerpoint/2010/main" val="1896615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2BE5B1-28B8-3E46-BECA-E366CBB17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9343"/>
            <a:ext cx="9905998" cy="1905000"/>
          </a:xfrm>
        </p:spPr>
        <p:txBody>
          <a:bodyPr/>
          <a:lstStyle/>
          <a:p>
            <a:r>
              <a:rPr lang="tr-TR" dirty="0"/>
              <a:t>DENEYAP KART (alınmasını ön gördüğüm 1)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918F248-6B71-D847-88E8-BFE66A85A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525" y="2031261"/>
            <a:ext cx="2415476" cy="210584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0AEDA651-B41C-BA41-A27A-745581E59A54}"/>
              </a:ext>
            </a:extLst>
          </p:cNvPr>
          <p:cNvSpPr txBox="1"/>
          <p:nvPr/>
        </p:nvSpPr>
        <p:spPr>
          <a:xfrm>
            <a:off x="1405054" y="29885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AB0DE12D-F7D7-8942-BC61-804F12205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54087"/>
            <a:ext cx="9905998" cy="2939142"/>
          </a:xfrm>
        </p:spPr>
        <p:txBody>
          <a:bodyPr>
            <a:normAutofit fontScale="25000" lnSpcReduction="20000"/>
          </a:bodyPr>
          <a:lstStyle/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ailesinin çok yönlü ve güçlü elektronik geliştirme kartı, </a:t>
            </a:r>
            <a:r>
              <a:rPr lang="tr-TR" sz="4400" dirty="0" err="1">
                <a:effectLst/>
              </a:rPr>
              <a:t>orjinal</a:t>
            </a:r>
            <a:r>
              <a:rPr lang="tr-TR" sz="4400" dirty="0">
                <a:effectLst/>
              </a:rPr>
              <a:t> ESP32-WROVER-E modülü kullanılarak geliştirilmiştir.</a:t>
            </a:r>
          </a:p>
          <a:p>
            <a:r>
              <a:rPr lang="tr-TR" sz="4400" dirty="0">
                <a:effectLst/>
              </a:rPr>
              <a:t>Güçlü çift çekirdek </a:t>
            </a:r>
            <a:r>
              <a:rPr lang="tr-TR" sz="4400" dirty="0" err="1">
                <a:effectLst/>
              </a:rPr>
              <a:t>Tensilica</a:t>
            </a:r>
            <a:r>
              <a:rPr lang="tr-TR" sz="4400" dirty="0">
                <a:effectLst/>
              </a:rPr>
              <a:t> </a:t>
            </a:r>
            <a:r>
              <a:rPr lang="tr-TR" sz="4400" dirty="0" err="1">
                <a:effectLst/>
              </a:rPr>
              <a:t>Xtensa</a:t>
            </a:r>
            <a:r>
              <a:rPr lang="tr-TR" sz="4400" dirty="0">
                <a:effectLst/>
              </a:rPr>
              <a:t> LX6 mikroişlemcisi ile makine öğrenmesi ve yapay zeka tabanlı projelere </a:t>
            </a:r>
            <a:r>
              <a:rPr lang="tr-TR" sz="4400" dirty="0" err="1">
                <a:effectLst/>
              </a:rPr>
              <a:t>Tensorflow</a:t>
            </a:r>
            <a:r>
              <a:rPr lang="tr-TR" sz="4400" dirty="0">
                <a:effectLst/>
              </a:rPr>
              <a:t> </a:t>
            </a:r>
            <a:r>
              <a:rPr lang="tr-TR" sz="4400" dirty="0" err="1">
                <a:effectLst/>
              </a:rPr>
              <a:t>Lite</a:t>
            </a:r>
            <a:r>
              <a:rPr lang="tr-TR" sz="4400" dirty="0">
                <a:effectLst/>
              </a:rPr>
              <a:t> ile başlayabilirsiniz.</a:t>
            </a:r>
          </a:p>
          <a:p>
            <a:r>
              <a:rPr lang="tr-TR" sz="4400" dirty="0">
                <a:effectLst/>
              </a:rPr>
              <a:t>Dahili </a:t>
            </a:r>
            <a:r>
              <a:rPr lang="tr-TR" sz="4400" dirty="0" err="1">
                <a:effectLst/>
              </a:rPr>
              <a:t>Wi</a:t>
            </a:r>
            <a:r>
              <a:rPr lang="tr-TR" sz="4400" dirty="0">
                <a:effectLst/>
              </a:rPr>
              <a:t>-Fi ve Bluetooth haberleşme özellikleri sayesinde, nesnelerin interneti ve bulut tabanlı projeler hazırlamanızda sizlere imkan sağlayacaktır.</a:t>
            </a:r>
          </a:p>
          <a:p>
            <a:r>
              <a:rPr lang="tr-TR" sz="4400" dirty="0" err="1">
                <a:effectLst/>
              </a:rPr>
              <a:t>Wi</a:t>
            </a:r>
            <a:r>
              <a:rPr lang="tr-TR" sz="4400" dirty="0">
                <a:effectLst/>
              </a:rPr>
              <a:t>-Fi haberleşme özelliğini kullanarak sisteminiz ile bulut tabanlı uygulamanız arasında veri alışverişi gerçekleştirebilirsiniz. Bunun yanı sıra, </a:t>
            </a:r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Kart’ınızı bir sunucu olarak kullanabilir ve bu sayede kendi kapalı çevrim kablosuz haberleşme ağınızı kurabilirsiniz.</a:t>
            </a:r>
          </a:p>
          <a:p>
            <a:r>
              <a:rPr lang="tr-TR" sz="4400" dirty="0">
                <a:effectLst/>
              </a:rPr>
              <a:t>Çift </a:t>
            </a:r>
            <a:r>
              <a:rPr lang="tr-TR" sz="4400" dirty="0" err="1">
                <a:effectLst/>
              </a:rPr>
              <a:t>mod</a:t>
            </a:r>
            <a:r>
              <a:rPr lang="tr-TR" sz="4400" dirty="0">
                <a:effectLst/>
              </a:rPr>
              <a:t> (Dual) Bluetooth özelliği ile hem BLE hem de Bluetooth EDR altyapısına sahip cihazlarla veri alışverişi gerçekleştirebilirsiniz. </a:t>
            </a:r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Kart; akıllı ev, akıllı tarım, akıllı taşıtlar, mobil sağlık vb. alanlarda uygulamalar gerçekleştirebileceğiniz nesnelerin interneti projelerinde size büyük kolaylık sunmaktadır.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Kart’ta dahili olarak yüksek hassasiyetli LSM6DSM algılayıcısı vardır. Bu algılayıcı ile 3-eksen ivme ve 3-eksen dönü ölçümü yapabilir ve sisteminizin sıcaklığını takip edebilirsiniz.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Kart, MEMS teknolojisine sahip dahili MP34DT05 mikrofonu ile sadece çevredeki seslerin şiddetini algılamayla kalmaz; konuşma ve ses tanımlama uygulamaları yapmanıza imkan tanır..</a:t>
            </a:r>
          </a:p>
          <a:p>
            <a:r>
              <a:rPr lang="tr-TR" sz="4400" dirty="0">
                <a:effectLst/>
              </a:rPr>
              <a:t>UART, I2C, SPI, I2S, Ethernet, SDIO, </a:t>
            </a:r>
            <a:r>
              <a:rPr lang="tr-TR" sz="4400" dirty="0" err="1">
                <a:effectLst/>
              </a:rPr>
              <a:t>Kapasitif</a:t>
            </a:r>
            <a:r>
              <a:rPr lang="tr-TR" sz="4400" dirty="0">
                <a:effectLst/>
              </a:rPr>
              <a:t> Algılayıcı gibi zengin bir bağlantı </a:t>
            </a:r>
            <a:r>
              <a:rPr lang="tr-TR" sz="4400" dirty="0" err="1">
                <a:effectLst/>
              </a:rPr>
              <a:t>arayüzüne</a:t>
            </a:r>
            <a:r>
              <a:rPr lang="tr-TR" sz="4400" dirty="0">
                <a:effectLst/>
              </a:rPr>
              <a:t> sahiptir. Ayrıca size esneklik sağlamak amacıyla, bu bağlantı </a:t>
            </a:r>
            <a:r>
              <a:rPr lang="tr-TR" sz="4400" dirty="0" err="1">
                <a:effectLst/>
              </a:rPr>
              <a:t>arayüzlerinden</a:t>
            </a:r>
            <a:r>
              <a:rPr lang="tr-TR" sz="4400" dirty="0">
                <a:effectLst/>
              </a:rPr>
              <a:t> bir kısmı ihtiyacınıza göre istediğiniz herhangi bir </a:t>
            </a:r>
            <a:r>
              <a:rPr lang="tr-TR" sz="4400" dirty="0" err="1">
                <a:effectLst/>
              </a:rPr>
              <a:t>pinden</a:t>
            </a:r>
            <a:r>
              <a:rPr lang="tr-TR" sz="4400" dirty="0">
                <a:effectLst/>
              </a:rPr>
              <a:t> kullanılabilmektedir.</a:t>
            </a:r>
          </a:p>
          <a:p>
            <a:r>
              <a:rPr lang="tr-TR" sz="4400" dirty="0">
                <a:effectLst/>
              </a:rPr>
              <a:t>Genel amaçlı olarak kullanılabilen 24 adet </a:t>
            </a:r>
            <a:r>
              <a:rPr lang="tr-TR" sz="4400" dirty="0" err="1">
                <a:effectLst/>
              </a:rPr>
              <a:t>pine</a:t>
            </a:r>
            <a:r>
              <a:rPr lang="tr-TR" sz="4400" dirty="0">
                <a:effectLst/>
              </a:rPr>
              <a:t> sahiptir. Bu </a:t>
            </a:r>
            <a:r>
              <a:rPr lang="tr-TR" sz="4400" dirty="0" err="1">
                <a:effectLst/>
              </a:rPr>
              <a:t>pinlerden</a:t>
            </a:r>
            <a:r>
              <a:rPr lang="tr-TR" sz="4400" dirty="0">
                <a:effectLst/>
              </a:rPr>
              <a:t> dijital giriş/çıkış olarak kullanılanlar aşırı akıma karşı PTC sigorta ile koruma altına alınmıştır.</a:t>
            </a:r>
          </a:p>
          <a:p>
            <a:r>
              <a:rPr lang="tr-TR" sz="4400" dirty="0">
                <a:effectLst/>
              </a:rPr>
              <a:t>Sisteminize güvenilir bir şekilde güç vermenize yardımcı olmak için özel bir </a:t>
            </a:r>
            <a:r>
              <a:rPr lang="tr-TR" sz="4400" dirty="0" err="1">
                <a:effectLst/>
              </a:rPr>
              <a:t>Li</a:t>
            </a:r>
            <a:r>
              <a:rPr lang="tr-TR" sz="4400" dirty="0">
                <a:effectLst/>
              </a:rPr>
              <a:t>-Po bağlantı </a:t>
            </a:r>
            <a:r>
              <a:rPr lang="tr-TR" sz="4400" dirty="0" err="1">
                <a:effectLst/>
              </a:rPr>
              <a:t>konnektörü</a:t>
            </a:r>
            <a:r>
              <a:rPr lang="tr-TR" sz="4400" dirty="0">
                <a:effectLst/>
              </a:rPr>
              <a:t> bulunmaktadır. Dahası bu bağlantı </a:t>
            </a:r>
            <a:r>
              <a:rPr lang="tr-TR" sz="4400" dirty="0" err="1">
                <a:effectLst/>
              </a:rPr>
              <a:t>konnektörünü</a:t>
            </a:r>
            <a:r>
              <a:rPr lang="tr-TR" sz="4400" dirty="0">
                <a:effectLst/>
              </a:rPr>
              <a:t> kullanarak </a:t>
            </a:r>
            <a:r>
              <a:rPr lang="tr-TR" sz="4400" dirty="0" err="1">
                <a:effectLst/>
              </a:rPr>
              <a:t>Li</a:t>
            </a:r>
            <a:r>
              <a:rPr lang="tr-TR" sz="4400" dirty="0">
                <a:effectLst/>
              </a:rPr>
              <a:t>-Po bataryanızı şarj edebilirsiniz.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</a:t>
            </a:r>
            <a:r>
              <a:rPr lang="tr-TR" sz="4400" dirty="0" err="1">
                <a:effectLst/>
              </a:rPr>
              <a:t>Kamera’yı</a:t>
            </a:r>
            <a:r>
              <a:rPr lang="tr-TR" sz="4400" dirty="0">
                <a:effectLst/>
              </a:rPr>
              <a:t> doğrudan </a:t>
            </a:r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 üzerindeki (FPC) </a:t>
            </a:r>
            <a:r>
              <a:rPr lang="tr-TR" sz="4400" dirty="0" err="1">
                <a:effectLst/>
              </a:rPr>
              <a:t>konnektörüne</a:t>
            </a:r>
            <a:r>
              <a:rPr lang="tr-TR" sz="4400" dirty="0">
                <a:effectLst/>
              </a:rPr>
              <a:t> bağlayabilirsiniz.</a:t>
            </a:r>
          </a:p>
          <a:p>
            <a:r>
              <a:rPr lang="tr-TR" sz="4400" dirty="0">
                <a:effectLst/>
              </a:rPr>
              <a:t>Ayrıca 2 adet buton ve 1 adet RGB LED dahili olarak bulunmaktadır.</a:t>
            </a:r>
          </a:p>
          <a:p>
            <a:r>
              <a:rPr lang="tr-TR" sz="4400" dirty="0">
                <a:effectLst/>
              </a:rPr>
              <a:t>I2C haberleşme </a:t>
            </a:r>
            <a:r>
              <a:rPr lang="tr-TR" sz="4400" dirty="0" err="1">
                <a:effectLst/>
              </a:rPr>
              <a:t>konnektörünü</a:t>
            </a:r>
            <a:r>
              <a:rPr lang="tr-TR" sz="4400" dirty="0">
                <a:effectLst/>
              </a:rPr>
              <a:t> kullanarak kablo bağlantısı ve lehimleme yapmadan algılayıcı ve eyleyici birimlerden oluşan sisteminizi hızlı bir şekilde hayata geçirebilirsiniz.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Kart’tan kesintisiz olarak harici bağlantı sağlayacağınız çevre birimlerde kullanmak için 3.3V ve 5V gerilime sahip çıkış alabilirsiniz. Sisteminizi </a:t>
            </a:r>
            <a:r>
              <a:rPr lang="tr-TR" sz="4400" dirty="0" err="1">
                <a:effectLst/>
              </a:rPr>
              <a:t>Li</a:t>
            </a:r>
            <a:r>
              <a:rPr lang="tr-TR" sz="4400" dirty="0">
                <a:effectLst/>
              </a:rPr>
              <a:t>-Po batarya ile beslerken dahi 5V gerilime sahip güç çıkışı her zaman sizinle olacaktır.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 devre tahtası (</a:t>
            </a:r>
            <a:r>
              <a:rPr lang="tr-TR" sz="4400" dirty="0" err="1">
                <a:effectLst/>
              </a:rPr>
              <a:t>breadboard</a:t>
            </a:r>
            <a:r>
              <a:rPr lang="tr-TR" sz="4400" dirty="0">
                <a:effectLst/>
              </a:rPr>
              <a:t>) ile uyumlu bir tasarıma sahiptir. Hemen geliştirmeye başlamanız için </a:t>
            </a:r>
            <a:r>
              <a:rPr lang="tr-TR" sz="4400" dirty="0" err="1">
                <a:effectLst/>
              </a:rPr>
              <a:t>pinleri</a:t>
            </a:r>
            <a:r>
              <a:rPr lang="tr-TR" sz="4400" dirty="0">
                <a:effectLst/>
              </a:rPr>
              <a:t> sizin için </a:t>
            </a:r>
            <a:r>
              <a:rPr lang="tr-TR" sz="4400" dirty="0" err="1">
                <a:effectLst/>
              </a:rPr>
              <a:t>lehimlendi</a:t>
            </a:r>
            <a:r>
              <a:rPr lang="tr-TR" sz="4400" dirty="0">
                <a:effectLst/>
              </a:rPr>
              <a:t>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 </a:t>
            </a:r>
            <a:r>
              <a:rPr lang="tr-TR" sz="4400" dirty="0" err="1">
                <a:effectLst/>
              </a:rPr>
              <a:t>Arduino</a:t>
            </a:r>
            <a:r>
              <a:rPr lang="tr-TR" sz="4400" dirty="0">
                <a:effectLst/>
              </a:rPr>
              <a:t> ve bunun gibi birçok IDE ile uyumludur. Yönergeleri kullanarak kodlamaya başlayabilirsiniz.</a:t>
            </a:r>
          </a:p>
          <a:p>
            <a:r>
              <a:rPr lang="tr-TR" sz="4400" dirty="0">
                <a:effectLst/>
              </a:rPr>
              <a:t>Sitede bunun ile ilgili bir sürü kaynak ve yönlendirmeler bulunmaktadır.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12981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C54B60-1A56-A947-A431-63B107BA1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50488"/>
            <a:ext cx="9905998" cy="1905000"/>
          </a:xfrm>
        </p:spPr>
        <p:txBody>
          <a:bodyPr/>
          <a:lstStyle/>
          <a:p>
            <a:r>
              <a:rPr lang="tr-TR" b="1" dirty="0">
                <a:effectLst/>
              </a:rPr>
              <a:t>-Teknik Özellikler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D17CAE-4928-1F43-B02E-84787C4EB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9494"/>
            <a:ext cx="9905998" cy="3124201"/>
          </a:xfrm>
        </p:spPr>
        <p:txBody>
          <a:bodyPr>
            <a:normAutofit fontScale="25000" lnSpcReduction="20000"/>
          </a:bodyPr>
          <a:lstStyle/>
          <a:p>
            <a:r>
              <a:rPr lang="tr-TR" sz="4800" b="1" dirty="0">
                <a:effectLst/>
              </a:rPr>
              <a:t>240 MHz Çift Çekirdek </a:t>
            </a:r>
            <a:r>
              <a:rPr lang="tr-TR" sz="4800" b="1" dirty="0" err="1">
                <a:effectLst/>
              </a:rPr>
              <a:t>Tensilica</a:t>
            </a:r>
            <a:r>
              <a:rPr lang="tr-TR" sz="4800" b="1" dirty="0">
                <a:effectLst/>
              </a:rPr>
              <a:t> LX6 Mikroişlemci</a:t>
            </a:r>
          </a:p>
          <a:p>
            <a:r>
              <a:rPr lang="tr-TR" sz="4800" b="1" dirty="0">
                <a:effectLst/>
              </a:rPr>
              <a:t>520 KB SRAM</a:t>
            </a:r>
          </a:p>
          <a:p>
            <a:r>
              <a:rPr lang="tr-TR" sz="4800" b="1" dirty="0">
                <a:effectLst/>
              </a:rPr>
              <a:t>128 KB ROM</a:t>
            </a:r>
          </a:p>
          <a:p>
            <a:r>
              <a:rPr lang="tr-TR" sz="4800" b="1" dirty="0">
                <a:effectLst/>
              </a:rPr>
              <a:t>8 MB PSRAM</a:t>
            </a:r>
          </a:p>
          <a:p>
            <a:r>
              <a:rPr lang="tr-TR" sz="4800" b="1" dirty="0">
                <a:effectLst/>
              </a:rPr>
              <a:t>4 MB SPI Flash</a:t>
            </a:r>
          </a:p>
          <a:p>
            <a:r>
              <a:rPr lang="tr-TR" sz="4800" b="1" dirty="0">
                <a:effectLst/>
              </a:rPr>
              <a:t>2.4 GHz </a:t>
            </a:r>
            <a:r>
              <a:rPr lang="tr-TR" sz="4800" b="1" dirty="0" err="1">
                <a:effectLst/>
              </a:rPr>
              <a:t>Wi</a:t>
            </a:r>
            <a:r>
              <a:rPr lang="tr-TR" sz="4800" b="1" dirty="0">
                <a:effectLst/>
              </a:rPr>
              <a:t>-Fi – 802.11b/g/n</a:t>
            </a:r>
          </a:p>
          <a:p>
            <a:r>
              <a:rPr lang="tr-TR" sz="4800" b="1" dirty="0">
                <a:effectLst/>
              </a:rPr>
              <a:t>Bluetooth EDR ve BLE</a:t>
            </a:r>
          </a:p>
          <a:p>
            <a:r>
              <a:rPr lang="tr-TR" sz="4800" b="1" dirty="0">
                <a:effectLst/>
              </a:rPr>
              <a:t>Dahili PCB Anten</a:t>
            </a:r>
          </a:p>
          <a:p>
            <a:r>
              <a:rPr lang="tr-TR" sz="4800" b="1" dirty="0">
                <a:effectLst/>
              </a:rPr>
              <a:t>LSM6DSM ile 3-Eksen </a:t>
            </a:r>
            <a:r>
              <a:rPr lang="tr-TR" sz="4800" b="1" dirty="0" err="1">
                <a:effectLst/>
              </a:rPr>
              <a:t>Dönüölçer</a:t>
            </a:r>
            <a:r>
              <a:rPr lang="tr-TR" sz="4800" b="1" dirty="0">
                <a:effectLst/>
              </a:rPr>
              <a:t> ve 3-Eksen İvmeölçer</a:t>
            </a:r>
          </a:p>
          <a:p>
            <a:r>
              <a:rPr lang="tr-TR" sz="4800" b="1" dirty="0">
                <a:effectLst/>
              </a:rPr>
              <a:t>MP34DT05 MEMS Mikrofon</a:t>
            </a:r>
          </a:p>
          <a:p>
            <a:r>
              <a:rPr lang="tr-TR" sz="4800" b="1" dirty="0">
                <a:effectLst/>
              </a:rPr>
              <a:t>RGB LED (</a:t>
            </a:r>
            <a:r>
              <a:rPr lang="tr-TR" sz="4800" b="1" dirty="0" err="1">
                <a:effectLst/>
              </a:rPr>
              <a:t>Pinler</a:t>
            </a:r>
            <a:r>
              <a:rPr lang="tr-TR" sz="4800" b="1" dirty="0">
                <a:effectLst/>
              </a:rPr>
              <a:t>: RX, TX, SDA)</a:t>
            </a:r>
          </a:p>
          <a:p>
            <a:r>
              <a:rPr lang="tr-TR" sz="4800" b="1" dirty="0">
                <a:effectLst/>
              </a:rPr>
              <a:t>Genel Amaçlı Buton (</a:t>
            </a:r>
            <a:r>
              <a:rPr lang="tr-TR" sz="4800" b="1" dirty="0" err="1">
                <a:effectLst/>
              </a:rPr>
              <a:t>Pin</a:t>
            </a:r>
            <a:r>
              <a:rPr lang="tr-TR" sz="4800" b="1" dirty="0">
                <a:effectLst/>
              </a:rPr>
              <a:t>: GPKEY)</a:t>
            </a:r>
          </a:p>
          <a:p>
            <a:r>
              <a:rPr lang="tr-TR" sz="4800" b="1" dirty="0" err="1">
                <a:effectLst/>
              </a:rPr>
              <a:t>Li</a:t>
            </a:r>
            <a:r>
              <a:rPr lang="tr-TR" sz="4800" b="1" dirty="0">
                <a:effectLst/>
              </a:rPr>
              <a:t>-Po Batarya Şarjı</a:t>
            </a:r>
          </a:p>
          <a:p>
            <a:r>
              <a:rPr lang="tr-TR" sz="4800" b="1" dirty="0" err="1">
                <a:effectLst/>
              </a:rPr>
              <a:t>Li</a:t>
            </a:r>
            <a:r>
              <a:rPr lang="tr-TR" sz="4800" b="1" dirty="0">
                <a:effectLst/>
              </a:rPr>
              <a:t>-Po Batarya </a:t>
            </a:r>
            <a:r>
              <a:rPr lang="tr-TR" sz="4800" b="1" dirty="0" err="1">
                <a:effectLst/>
              </a:rPr>
              <a:t>Konnektörü</a:t>
            </a:r>
            <a:endParaRPr lang="tr-TR" sz="4800" b="1" dirty="0">
              <a:effectLst/>
            </a:endParaRPr>
          </a:p>
          <a:p>
            <a:r>
              <a:rPr lang="tr-TR" sz="4800" b="1" dirty="0">
                <a:effectLst/>
              </a:rPr>
              <a:t>USB Mikro-B</a:t>
            </a:r>
          </a:p>
          <a:p>
            <a:r>
              <a:rPr lang="tr-TR" sz="4800" b="1" dirty="0">
                <a:effectLst/>
              </a:rPr>
              <a:t>I2C Haberleşme </a:t>
            </a:r>
            <a:r>
              <a:rPr lang="tr-TR" sz="4800" b="1" dirty="0" err="1">
                <a:effectLst/>
              </a:rPr>
              <a:t>Konnektörü</a:t>
            </a:r>
            <a:endParaRPr lang="tr-TR" sz="4800" b="1" dirty="0">
              <a:effectLst/>
            </a:endParaRPr>
          </a:p>
          <a:p>
            <a:r>
              <a:rPr lang="tr-TR" sz="4800" b="1" dirty="0">
                <a:effectLst/>
              </a:rPr>
              <a:t>24 x Dijital Giriş/Çıkış </a:t>
            </a:r>
            <a:r>
              <a:rPr lang="tr-TR" sz="4800" b="1" dirty="0" err="1">
                <a:effectLst/>
              </a:rPr>
              <a:t>Pini</a:t>
            </a:r>
            <a:endParaRPr lang="tr-TR" sz="4800" b="1" dirty="0">
              <a:effectLst/>
            </a:endParaRPr>
          </a:p>
          <a:p>
            <a:r>
              <a:rPr lang="tr-TR" sz="4800" b="1" dirty="0">
                <a:effectLst/>
              </a:rPr>
              <a:t>16 x Analog Giriş </a:t>
            </a:r>
            <a:r>
              <a:rPr lang="tr-TR" sz="4800" b="1" dirty="0" err="1">
                <a:effectLst/>
              </a:rPr>
              <a:t>Pini</a:t>
            </a:r>
            <a:r>
              <a:rPr lang="tr-TR" sz="4800" b="1" dirty="0">
                <a:effectLst/>
              </a:rPr>
              <a:t> (12-bit ADC)</a:t>
            </a:r>
          </a:p>
          <a:p>
            <a:r>
              <a:rPr lang="tr-TR" sz="4800" b="1" dirty="0">
                <a:effectLst/>
              </a:rPr>
              <a:t>Tüm Dijital Giriş/Çıkış </a:t>
            </a:r>
            <a:r>
              <a:rPr lang="tr-TR" sz="4800" b="1" dirty="0" err="1">
                <a:effectLst/>
              </a:rPr>
              <a:t>Pinleri</a:t>
            </a:r>
            <a:r>
              <a:rPr lang="tr-TR" sz="4800" b="1" dirty="0">
                <a:effectLst/>
              </a:rPr>
              <a:t>; UART, SPI, I2C Haberleşme </a:t>
            </a:r>
            <a:r>
              <a:rPr lang="tr-TR" sz="4800" b="1" dirty="0" err="1">
                <a:effectLst/>
              </a:rPr>
              <a:t>Arayüzlerini</a:t>
            </a:r>
            <a:r>
              <a:rPr lang="tr-TR" sz="4800" b="1" dirty="0">
                <a:effectLst/>
              </a:rPr>
              <a:t> ve Harici Kesmeyi Destekler</a:t>
            </a:r>
          </a:p>
          <a:p>
            <a:r>
              <a:rPr lang="tr-TR" sz="4800" b="1" dirty="0">
                <a:effectLst/>
              </a:rPr>
              <a:t>Tüm Dijital Çıkış </a:t>
            </a:r>
            <a:r>
              <a:rPr lang="tr-TR" sz="4800" b="1" dirty="0" err="1">
                <a:effectLst/>
              </a:rPr>
              <a:t>Pinleri</a:t>
            </a:r>
            <a:r>
              <a:rPr lang="tr-TR" sz="4800" b="1" dirty="0">
                <a:effectLst/>
              </a:rPr>
              <a:t> </a:t>
            </a:r>
            <a:r>
              <a:rPr lang="tr-TR" sz="4800" b="1" dirty="0" err="1">
                <a:effectLst/>
              </a:rPr>
              <a:t>PWM’i</a:t>
            </a:r>
            <a:r>
              <a:rPr lang="tr-TR" sz="4800" b="1" dirty="0">
                <a:effectLst/>
              </a:rPr>
              <a:t> Destekler</a:t>
            </a:r>
          </a:p>
          <a:p>
            <a:r>
              <a:rPr lang="tr-TR" sz="4800" b="1" dirty="0">
                <a:effectLst/>
              </a:rPr>
              <a:t>3.3V Çalışma Gerilimi</a:t>
            </a:r>
          </a:p>
          <a:p>
            <a:r>
              <a:rPr lang="tr-TR" sz="4800" b="1" dirty="0">
                <a:effectLst/>
              </a:rPr>
              <a:t>3.3V ve 5V Çıkış Gerilimi</a:t>
            </a:r>
          </a:p>
          <a:p>
            <a:r>
              <a:rPr lang="tr-TR" sz="4800" b="1" dirty="0">
                <a:effectLst/>
              </a:rPr>
              <a:t>3.3 – 5.5V Giriş Gerilimi</a:t>
            </a:r>
          </a:p>
          <a:p>
            <a:r>
              <a:rPr lang="tr-TR" sz="4800" b="1" dirty="0">
                <a:effectLst/>
              </a:rPr>
              <a:t>63.50mm x 25.4mm x 15.70mm</a:t>
            </a:r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5A4973E-A775-494A-BFC2-A799F39FB983}"/>
              </a:ext>
            </a:extLst>
          </p:cNvPr>
          <p:cNvSpPr txBox="1"/>
          <p:nvPr/>
        </p:nvSpPr>
        <p:spPr>
          <a:xfrm>
            <a:off x="10296289" y="6278137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140 TL</a:t>
            </a:r>
          </a:p>
        </p:txBody>
      </p:sp>
    </p:spTree>
    <p:extLst>
      <p:ext uri="{BB962C8B-B14F-4D97-AF65-F5344CB8AC3E}">
        <p14:creationId xmlns:p14="http://schemas.microsoft.com/office/powerpoint/2010/main" val="2194157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AB33F2-ECD9-874E-AAD6-14AB4DBF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078"/>
            <a:ext cx="9905998" cy="1905000"/>
          </a:xfrm>
        </p:spPr>
        <p:txBody>
          <a:bodyPr/>
          <a:lstStyle/>
          <a:p>
            <a:r>
              <a:rPr lang="tr-TR" b="1" dirty="0" err="1">
                <a:effectLst/>
              </a:rPr>
              <a:t>Deneyap</a:t>
            </a:r>
            <a:r>
              <a:rPr lang="tr-TR" b="1" dirty="0">
                <a:effectLst/>
              </a:rPr>
              <a:t> Mini</a:t>
            </a:r>
            <a:br>
              <a:rPr lang="tr-TR" b="1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B9978A3-D0AA-6041-80F6-EBC9CD37B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09078"/>
            <a:ext cx="9905998" cy="3124201"/>
          </a:xfrm>
        </p:spPr>
        <p:txBody>
          <a:bodyPr>
            <a:normAutofit fontScale="25000" lnSpcReduction="20000"/>
          </a:bodyPr>
          <a:lstStyle/>
          <a:p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Mini, </a:t>
            </a:r>
            <a:r>
              <a:rPr lang="tr-TR" sz="6400" dirty="0" err="1">
                <a:effectLst/>
              </a:rPr>
              <a:t>orjinal</a:t>
            </a:r>
            <a:r>
              <a:rPr lang="tr-TR" sz="6400" dirty="0">
                <a:effectLst/>
              </a:rPr>
              <a:t> ESP32-S2 bütünleşik mikroişlemcisi kullanılarak geliştirilmiştir.</a:t>
            </a:r>
          </a:p>
          <a:p>
            <a:r>
              <a:rPr lang="tr-TR" sz="6400" dirty="0" err="1">
                <a:effectLst/>
              </a:rPr>
              <a:t>Wi</a:t>
            </a:r>
            <a:r>
              <a:rPr lang="tr-TR" sz="6400" dirty="0">
                <a:effectLst/>
              </a:rPr>
              <a:t>-Fi haberleşme özelliğini kullanarak sisteminiz ile bulut tabanlı uygulamanız arasında veri alışverişi sağlayabilirsiniz. </a:t>
            </a:r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Mini’yi bir sunucu olarak kullanarak kapalı çevrim bir kablosuz haberleşme ağı kurabilirsiniz. </a:t>
            </a:r>
          </a:p>
          <a:p>
            <a:r>
              <a:rPr lang="tr-TR" sz="6400" dirty="0">
                <a:effectLst/>
              </a:rPr>
              <a:t>USB OTG, SPI, UART, I2S, I2C, </a:t>
            </a:r>
            <a:r>
              <a:rPr lang="tr-TR" sz="6400" dirty="0" err="1">
                <a:effectLst/>
              </a:rPr>
              <a:t>Kapasitif</a:t>
            </a:r>
            <a:r>
              <a:rPr lang="tr-TR" sz="6400" dirty="0">
                <a:effectLst/>
              </a:rPr>
              <a:t> Algılama gibi zengin bir bağlantı </a:t>
            </a:r>
            <a:r>
              <a:rPr lang="tr-TR" sz="6400" dirty="0" err="1">
                <a:effectLst/>
              </a:rPr>
              <a:t>arayüzüne</a:t>
            </a:r>
            <a:r>
              <a:rPr lang="tr-TR" sz="6400" dirty="0">
                <a:effectLst/>
              </a:rPr>
              <a:t> sahiptir. Ayrıca size esneklik sağlamak amacıyla, bu bağlantı </a:t>
            </a:r>
            <a:r>
              <a:rPr lang="tr-TR" sz="6400" dirty="0" err="1">
                <a:effectLst/>
              </a:rPr>
              <a:t>arayüzlerinden</a:t>
            </a:r>
            <a:r>
              <a:rPr lang="tr-TR" sz="6400" dirty="0">
                <a:effectLst/>
              </a:rPr>
              <a:t> bir kısmı ihtiyacınıza göre istediğiniz herhangi bir </a:t>
            </a:r>
            <a:r>
              <a:rPr lang="tr-TR" sz="6400" dirty="0" err="1">
                <a:effectLst/>
              </a:rPr>
              <a:t>pinden</a:t>
            </a:r>
            <a:r>
              <a:rPr lang="tr-TR" sz="6400" dirty="0">
                <a:effectLst/>
              </a:rPr>
              <a:t> kullanılabilmektedir.</a:t>
            </a:r>
          </a:p>
          <a:p>
            <a:r>
              <a:rPr lang="tr-TR" sz="6400" dirty="0">
                <a:effectLst/>
              </a:rPr>
              <a:t>I2C haberleşme </a:t>
            </a:r>
            <a:r>
              <a:rPr lang="tr-TR" sz="6400" dirty="0" err="1">
                <a:effectLst/>
              </a:rPr>
              <a:t>konnektörünü</a:t>
            </a:r>
            <a:r>
              <a:rPr lang="tr-TR" sz="6400" dirty="0">
                <a:effectLst/>
              </a:rPr>
              <a:t> kullanarak kablo bağlantısı ve lehimleme yapmadan algılayıcı ve eyleyici birimlerden oluşan sisteminizi hızlı bir şekilde hayata geçirebilirsiniz.</a:t>
            </a:r>
          </a:p>
          <a:p>
            <a:r>
              <a:rPr lang="tr-TR" sz="6400" dirty="0">
                <a:effectLst/>
              </a:rPr>
              <a:t>Ayrıca, 2 adet buton ve 1 adet 5050 RGB LED dahili olarak bulunmaktadır. </a:t>
            </a:r>
          </a:p>
          <a:p>
            <a:r>
              <a:rPr lang="tr-TR" sz="6400" dirty="0">
                <a:effectLst/>
              </a:rPr>
              <a:t>Genel amaçlı olarak kullanılabilen 22 adet </a:t>
            </a:r>
            <a:r>
              <a:rPr lang="tr-TR" sz="6400" dirty="0" err="1">
                <a:effectLst/>
              </a:rPr>
              <a:t>pine</a:t>
            </a:r>
            <a:r>
              <a:rPr lang="tr-TR" sz="6400" dirty="0">
                <a:effectLst/>
              </a:rPr>
              <a:t> sahiptir.</a:t>
            </a:r>
          </a:p>
          <a:p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Kart, devre tahtası (</a:t>
            </a:r>
            <a:r>
              <a:rPr lang="tr-TR" sz="6400" dirty="0" err="1">
                <a:effectLst/>
              </a:rPr>
              <a:t>breadboard</a:t>
            </a:r>
            <a:r>
              <a:rPr lang="tr-TR" sz="6400" dirty="0">
                <a:effectLst/>
              </a:rPr>
              <a:t>) ile uyumlu bir tasarıma sahiptir. Hemen geliştirmeye başlamanız için </a:t>
            </a:r>
            <a:r>
              <a:rPr lang="tr-TR" sz="6400" dirty="0" err="1">
                <a:effectLst/>
              </a:rPr>
              <a:t>pinleri</a:t>
            </a:r>
            <a:r>
              <a:rPr lang="tr-TR" sz="6400" dirty="0">
                <a:effectLst/>
              </a:rPr>
              <a:t> sizin için </a:t>
            </a:r>
            <a:r>
              <a:rPr lang="tr-TR" sz="6400" dirty="0" err="1">
                <a:effectLst/>
              </a:rPr>
              <a:t>lehimlendi</a:t>
            </a:r>
            <a:r>
              <a:rPr lang="tr-TR" sz="6400" dirty="0">
                <a:effectLst/>
              </a:rPr>
              <a:t>.</a:t>
            </a:r>
          </a:p>
          <a:p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Kart </a:t>
            </a:r>
            <a:r>
              <a:rPr lang="tr-TR" sz="6400" dirty="0" err="1">
                <a:effectLst/>
              </a:rPr>
              <a:t>Arduino</a:t>
            </a:r>
            <a:r>
              <a:rPr lang="tr-TR" sz="6400" dirty="0">
                <a:effectLst/>
              </a:rPr>
              <a:t> ve bunun gibi birçok IDE ile uyumludur. Yönergeleri kullanarak kodlamaya başlayabilirsiniz.</a:t>
            </a:r>
          </a:p>
          <a:p>
            <a:r>
              <a:rPr lang="tr-TR" sz="6400" dirty="0">
                <a:effectLst/>
              </a:rPr>
              <a:t>Sitede bunun ile ilgili bir sürü kaynak ve yönlendirmeler bulunmaktadır.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57864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D4497C-AC85-C841-BDC2-5937FF73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7102"/>
            <a:ext cx="9905998" cy="1905000"/>
          </a:xfrm>
        </p:spPr>
        <p:txBody>
          <a:bodyPr>
            <a:normAutofit/>
          </a:bodyPr>
          <a:lstStyle/>
          <a:p>
            <a:r>
              <a:rPr lang="tr-TR" b="1" dirty="0">
                <a:effectLst/>
              </a:rPr>
              <a:t>-TEKNİK ÖZELLİKLER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A10198-D59A-B54A-8C82-BA2B1E523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49" y="2232101"/>
            <a:ext cx="9905998" cy="3124201"/>
          </a:xfrm>
        </p:spPr>
        <p:txBody>
          <a:bodyPr>
            <a:normAutofit fontScale="25000" lnSpcReduction="20000"/>
          </a:bodyPr>
          <a:lstStyle/>
          <a:p>
            <a:r>
              <a:rPr lang="tr-TR" sz="6400" dirty="0">
                <a:effectLst/>
              </a:rPr>
              <a:t>Tek Çekirdek 240MHz </a:t>
            </a:r>
            <a:r>
              <a:rPr lang="tr-TR" sz="6400" dirty="0" err="1">
                <a:effectLst/>
              </a:rPr>
              <a:t>Tensilica</a:t>
            </a:r>
            <a:r>
              <a:rPr lang="tr-TR" sz="6400" dirty="0">
                <a:effectLst/>
              </a:rPr>
              <a:t> </a:t>
            </a:r>
            <a:r>
              <a:rPr lang="tr-TR" sz="6400" dirty="0" err="1">
                <a:effectLst/>
              </a:rPr>
              <a:t>Xtensa</a:t>
            </a:r>
            <a:r>
              <a:rPr lang="tr-TR" sz="6400" dirty="0">
                <a:effectLst/>
              </a:rPr>
              <a:t> LX7 Mikroişlemci</a:t>
            </a:r>
          </a:p>
          <a:p>
            <a:r>
              <a:rPr lang="tr-TR" sz="6400" dirty="0">
                <a:effectLst/>
              </a:rPr>
              <a:t>4 MB SPI Flash</a:t>
            </a:r>
          </a:p>
          <a:p>
            <a:r>
              <a:rPr lang="tr-TR" sz="6400" dirty="0">
                <a:effectLst/>
              </a:rPr>
              <a:t>320 KB SRAM</a:t>
            </a:r>
          </a:p>
          <a:p>
            <a:r>
              <a:rPr lang="tr-TR" sz="6400" dirty="0">
                <a:effectLst/>
              </a:rPr>
              <a:t>128 KB ROM</a:t>
            </a:r>
          </a:p>
          <a:p>
            <a:r>
              <a:rPr lang="tr-TR" sz="6400" dirty="0">
                <a:effectLst/>
              </a:rPr>
              <a:t>2.4 GHz </a:t>
            </a:r>
            <a:r>
              <a:rPr lang="tr-TR" sz="6400" dirty="0" err="1">
                <a:effectLst/>
              </a:rPr>
              <a:t>Wi</a:t>
            </a:r>
            <a:r>
              <a:rPr lang="tr-TR" sz="6400" dirty="0">
                <a:effectLst/>
              </a:rPr>
              <a:t>-Fi – 802.11b/g/n</a:t>
            </a:r>
          </a:p>
          <a:p>
            <a:r>
              <a:rPr lang="tr-TR" sz="6400" dirty="0">
                <a:effectLst/>
              </a:rPr>
              <a:t>Dahili PCB Anten</a:t>
            </a:r>
          </a:p>
          <a:p>
            <a:r>
              <a:rPr lang="tr-TR" sz="6400" dirty="0">
                <a:effectLst/>
              </a:rPr>
              <a:t>5050 RGB LED (</a:t>
            </a:r>
            <a:r>
              <a:rPr lang="tr-TR" sz="6400" dirty="0" err="1">
                <a:effectLst/>
              </a:rPr>
              <a:t>Pinler</a:t>
            </a:r>
            <a:r>
              <a:rPr lang="tr-TR" sz="6400" dirty="0">
                <a:effectLst/>
              </a:rPr>
              <a:t>, LEDR, LEDG, LEDB)</a:t>
            </a:r>
          </a:p>
          <a:p>
            <a:r>
              <a:rPr lang="tr-TR" sz="6400" dirty="0">
                <a:effectLst/>
              </a:rPr>
              <a:t>Genel Amaçlı Buton (</a:t>
            </a:r>
            <a:r>
              <a:rPr lang="tr-TR" sz="6400" dirty="0" err="1">
                <a:effectLst/>
              </a:rPr>
              <a:t>Pin</a:t>
            </a:r>
            <a:r>
              <a:rPr lang="tr-TR" sz="6400" dirty="0">
                <a:effectLst/>
              </a:rPr>
              <a:t>: GPKEY)</a:t>
            </a:r>
          </a:p>
          <a:p>
            <a:r>
              <a:rPr lang="tr-TR" sz="6400" dirty="0">
                <a:effectLst/>
              </a:rPr>
              <a:t>USB Mikro-B</a:t>
            </a:r>
          </a:p>
          <a:p>
            <a:r>
              <a:rPr lang="tr-TR" sz="6400" dirty="0">
                <a:effectLst/>
              </a:rPr>
              <a:t>I2C Haberleşme </a:t>
            </a:r>
            <a:r>
              <a:rPr lang="tr-TR" sz="6400" dirty="0" err="1">
                <a:effectLst/>
              </a:rPr>
              <a:t>Konnektörü</a:t>
            </a:r>
            <a:endParaRPr lang="tr-TR" sz="6400" dirty="0">
              <a:effectLst/>
            </a:endParaRPr>
          </a:p>
          <a:p>
            <a:r>
              <a:rPr lang="tr-TR" sz="6400" dirty="0">
                <a:effectLst/>
              </a:rPr>
              <a:t>22 x Dijital Giriş/Çıkış </a:t>
            </a:r>
            <a:r>
              <a:rPr lang="tr-TR" sz="6400" dirty="0" err="1">
                <a:effectLst/>
              </a:rPr>
              <a:t>Pini</a:t>
            </a:r>
            <a:endParaRPr lang="tr-TR" sz="6400" dirty="0">
              <a:effectLst/>
            </a:endParaRPr>
          </a:p>
          <a:p>
            <a:r>
              <a:rPr lang="tr-TR" sz="6400" dirty="0">
                <a:effectLst/>
              </a:rPr>
              <a:t>10 x Analog Giriş </a:t>
            </a:r>
            <a:r>
              <a:rPr lang="tr-TR" sz="6400" dirty="0" err="1">
                <a:effectLst/>
              </a:rPr>
              <a:t>Pini</a:t>
            </a:r>
            <a:r>
              <a:rPr lang="tr-TR" sz="6400" dirty="0">
                <a:effectLst/>
              </a:rPr>
              <a:t> (13-bit ADC)</a:t>
            </a:r>
          </a:p>
          <a:p>
            <a:r>
              <a:rPr lang="tr-TR" sz="6400" dirty="0">
                <a:effectLst/>
              </a:rPr>
              <a:t>Tüm Dijital Giriş/Çıkış </a:t>
            </a:r>
            <a:r>
              <a:rPr lang="tr-TR" sz="6400" dirty="0" err="1">
                <a:effectLst/>
              </a:rPr>
              <a:t>Pinleri</a:t>
            </a:r>
            <a:r>
              <a:rPr lang="tr-TR" sz="6400" dirty="0">
                <a:effectLst/>
              </a:rPr>
              <a:t>; UART, SPI, I2C Haberleşme </a:t>
            </a:r>
            <a:r>
              <a:rPr lang="tr-TR" sz="6400" dirty="0" err="1">
                <a:effectLst/>
              </a:rPr>
              <a:t>Arayüzlerini</a:t>
            </a:r>
            <a:r>
              <a:rPr lang="tr-TR" sz="6400" dirty="0">
                <a:effectLst/>
              </a:rPr>
              <a:t> ve Harici Kesmeyi Destekler</a:t>
            </a:r>
          </a:p>
          <a:p>
            <a:r>
              <a:rPr lang="tr-TR" sz="6400" dirty="0">
                <a:effectLst/>
              </a:rPr>
              <a:t>Tüm Dijital Çıkış </a:t>
            </a:r>
            <a:r>
              <a:rPr lang="tr-TR" sz="6400" dirty="0" err="1">
                <a:effectLst/>
              </a:rPr>
              <a:t>Pinleri</a:t>
            </a:r>
            <a:r>
              <a:rPr lang="tr-TR" sz="6400" dirty="0">
                <a:effectLst/>
              </a:rPr>
              <a:t> </a:t>
            </a:r>
            <a:r>
              <a:rPr lang="tr-TR" sz="6400" dirty="0" err="1">
                <a:effectLst/>
              </a:rPr>
              <a:t>PWM’i</a:t>
            </a:r>
            <a:r>
              <a:rPr lang="tr-TR" sz="6400" dirty="0">
                <a:effectLst/>
              </a:rPr>
              <a:t> Destekler</a:t>
            </a:r>
          </a:p>
          <a:p>
            <a:r>
              <a:rPr lang="tr-TR" sz="6400" dirty="0">
                <a:effectLst/>
              </a:rPr>
              <a:t>3.3V Çalışma Gerilimi</a:t>
            </a:r>
          </a:p>
          <a:p>
            <a:r>
              <a:rPr lang="tr-TR" sz="6400" dirty="0">
                <a:effectLst/>
              </a:rPr>
              <a:t>3.3V ve 5V Çıkış Gerilimi</a:t>
            </a:r>
          </a:p>
          <a:p>
            <a:r>
              <a:rPr lang="tr-TR" sz="6400" dirty="0">
                <a:effectLst/>
              </a:rPr>
              <a:t>3.3 – 5.5V Giriş Gerilimi</a:t>
            </a:r>
          </a:p>
          <a:p>
            <a:r>
              <a:rPr lang="tr-TR" sz="6400" dirty="0">
                <a:effectLst/>
              </a:rPr>
              <a:t>50.00mm x 20.32mm x 12.96mm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8DE0A29-C07E-DF43-9C48-A2C31D5D5705}"/>
              </a:ext>
            </a:extLst>
          </p:cNvPr>
          <p:cNvSpPr txBox="1"/>
          <p:nvPr/>
        </p:nvSpPr>
        <p:spPr>
          <a:xfrm>
            <a:off x="10441200" y="6278137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40 TL</a:t>
            </a:r>
          </a:p>
        </p:txBody>
      </p:sp>
    </p:spTree>
    <p:extLst>
      <p:ext uri="{BB962C8B-B14F-4D97-AF65-F5344CB8AC3E}">
        <p14:creationId xmlns:p14="http://schemas.microsoft.com/office/powerpoint/2010/main" val="255306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36BF84-EE5A-E14F-9C5D-A653C0B2A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83" y="423747"/>
            <a:ext cx="10289128" cy="5367454"/>
          </a:xfrm>
        </p:spPr>
        <p:txBody>
          <a:bodyPr/>
          <a:lstStyle/>
          <a:p>
            <a:r>
              <a:rPr lang="tr-TR" dirty="0"/>
              <a:t>Kısacası delikli tahta üzerine yaptığımız kabloların bir lehim yolu çizilerek düzenli bir şekilde karta basılmasıdır. Delikli tahtadaki gibi bir risk taşımamaktadır. Örneğin kablo kopar mı , lehim çıkar mı gibisinden.</a:t>
            </a:r>
          </a:p>
          <a:p>
            <a:r>
              <a:rPr lang="tr-TR" dirty="0"/>
              <a:t>Türkiye ve yurt dışında bastırılabilir. Seçenekler çoktur.</a:t>
            </a:r>
          </a:p>
          <a:p>
            <a:r>
              <a:rPr lang="tr-TR" dirty="0"/>
              <a:t>Çift katmanlı tek katmanlı olayları var. Çift katman </a:t>
            </a:r>
            <a:r>
              <a:rPr lang="tr-TR" dirty="0" err="1"/>
              <a:t>pcb</a:t>
            </a:r>
            <a:r>
              <a:rPr lang="tr-TR" dirty="0"/>
              <a:t> ‘ </a:t>
            </a:r>
            <a:r>
              <a:rPr lang="tr-TR" dirty="0" err="1"/>
              <a:t>lerde</a:t>
            </a:r>
            <a:r>
              <a:rPr lang="tr-TR" dirty="0"/>
              <a:t> hem ön taraf lehim yolları hem de arka tarafta lehim yolları bulunmakta. Tek katmanlıda ise sadece bir tarafta lehim yolları bulunmakta.</a:t>
            </a:r>
          </a:p>
        </p:txBody>
      </p:sp>
    </p:spTree>
    <p:extLst>
      <p:ext uri="{BB962C8B-B14F-4D97-AF65-F5344CB8AC3E}">
        <p14:creationId xmlns:p14="http://schemas.microsoft.com/office/powerpoint/2010/main" val="651287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7DDD8F-67C4-0A4E-BF29-97594C370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2465" y="197006"/>
            <a:ext cx="1980929" cy="1905000"/>
          </a:xfrm>
        </p:spPr>
        <p:txBody>
          <a:bodyPr>
            <a:normAutofit/>
          </a:bodyPr>
          <a:lstStyle/>
          <a:p>
            <a:r>
              <a:rPr lang="tr-TR" sz="4000" b="1" dirty="0"/>
              <a:t>TEENSY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A2888A5-E88D-C247-AEFD-8F0E73045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9580" y="2193693"/>
            <a:ext cx="2164576" cy="2164576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1799B4C-EFE4-864C-B21C-73C30851D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965" y="2193693"/>
            <a:ext cx="2164576" cy="21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25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FEC373-95A3-3E48-B4B4-CDD3D7172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687" y="-266935"/>
            <a:ext cx="9259227" cy="1368870"/>
          </a:xfrm>
        </p:spPr>
        <p:txBody>
          <a:bodyPr/>
          <a:lstStyle/>
          <a:p>
            <a:r>
              <a:rPr lang="tr-TR" dirty="0"/>
              <a:t>TEENSY 4.0(alınmasını ön gördüğüm 2)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5C3E145-2C4F-2E4F-B2F7-2641F4535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05" y="1478878"/>
            <a:ext cx="11842595" cy="5101683"/>
          </a:xfrm>
        </p:spPr>
        <p:txBody>
          <a:bodyPr>
            <a:noAutofit/>
          </a:bodyPr>
          <a:lstStyle/>
          <a:p>
            <a:r>
              <a:rPr lang="tr-TR" sz="1100" dirty="0" err="1">
                <a:effectLst/>
              </a:rPr>
              <a:t>Teensy</a:t>
            </a:r>
            <a:r>
              <a:rPr lang="tr-TR" sz="1100" dirty="0">
                <a:effectLst/>
              </a:rPr>
              <a:t> 4.0, </a:t>
            </a:r>
            <a:r>
              <a:rPr lang="tr-TR" sz="1100" dirty="0" err="1">
                <a:effectLst/>
              </a:rPr>
              <a:t>Teensy</a:t>
            </a:r>
            <a:r>
              <a:rPr lang="tr-TR" sz="1100" dirty="0">
                <a:effectLst/>
              </a:rPr>
              <a:t> 1.4 x 0.7 inç form faktörüne sahip en hızlı mikroişlemci ve güçlü çevre birimlerini sunan en yeni </a:t>
            </a:r>
            <a:r>
              <a:rPr lang="tr-TR" sz="1100" dirty="0" err="1">
                <a:effectLst/>
              </a:rPr>
              <a:t>Teensy'dir</a:t>
            </a:r>
            <a:r>
              <a:rPr lang="tr-TR" sz="1100" dirty="0">
                <a:effectLst/>
              </a:rPr>
              <a:t>. Bugün mevcut en hızlı </a:t>
            </a:r>
            <a:r>
              <a:rPr lang="tr-TR" sz="1100" dirty="0" err="1">
                <a:effectLst/>
              </a:rPr>
              <a:t>mikrodenetleyici</a:t>
            </a:r>
            <a:r>
              <a:rPr lang="tr-TR" sz="1100" dirty="0">
                <a:effectLst/>
              </a:rPr>
              <a:t> olan NXP iMXRT1062 yongasıyla 600MHz'de bir ARM Cortex-M7 işlemcisi bulunuyor. </a:t>
            </a:r>
            <a:r>
              <a:rPr lang="tr-TR" sz="1100" dirty="0" err="1">
                <a:effectLst/>
              </a:rPr>
              <a:t>Teensy</a:t>
            </a:r>
            <a:r>
              <a:rPr lang="tr-TR" sz="1100" dirty="0">
                <a:effectLst/>
              </a:rPr>
              <a:t> 4.0, </a:t>
            </a:r>
            <a:r>
              <a:rPr lang="tr-TR" sz="1100" dirty="0" err="1">
                <a:effectLst/>
              </a:rPr>
              <a:t>Teensy</a:t>
            </a:r>
            <a:r>
              <a:rPr lang="tr-TR" sz="1100" dirty="0">
                <a:effectLst/>
              </a:rPr>
              <a:t> 3.2 ile aynı boyut ve şekildedir ve </a:t>
            </a:r>
            <a:r>
              <a:rPr lang="tr-TR" sz="1100" dirty="0" err="1">
                <a:effectLst/>
              </a:rPr>
              <a:t>Teensy</a:t>
            </a:r>
            <a:r>
              <a:rPr lang="tr-TR" sz="1100" dirty="0">
                <a:effectLst/>
              </a:rPr>
              <a:t> 3.2'deki pim işlevlerinin çoğuyla uyumluluğu korur</a:t>
            </a:r>
            <a:r>
              <a:rPr lang="tr-TR" sz="400" dirty="0">
                <a:effectLst/>
              </a:rPr>
              <a:t>.</a:t>
            </a:r>
            <a:br>
              <a:rPr lang="tr-TR" sz="400" dirty="0">
                <a:effectLst/>
              </a:rPr>
            </a:br>
            <a:r>
              <a:rPr lang="tr-TR" sz="900" dirty="0">
                <a:effectLst/>
              </a:rPr>
              <a:t>600 </a:t>
            </a:r>
            <a:r>
              <a:rPr lang="tr-TR" sz="900" dirty="0" err="1">
                <a:effectLst/>
              </a:rPr>
              <a:t>MHz'de</a:t>
            </a:r>
            <a:r>
              <a:rPr lang="tr-TR" sz="900" dirty="0">
                <a:effectLst/>
              </a:rPr>
              <a:t> ARM Cortex-M7</a:t>
            </a:r>
          </a:p>
          <a:p>
            <a:r>
              <a:rPr lang="tr-TR" sz="900" dirty="0">
                <a:effectLst/>
              </a:rPr>
              <a:t>1024K RAM (512K sıkı bağlanmıştır)</a:t>
            </a:r>
          </a:p>
          <a:p>
            <a:r>
              <a:rPr lang="tr-TR" sz="900" dirty="0">
                <a:effectLst/>
              </a:rPr>
              <a:t>2048K Flash (64K kurtarma ve EEPROM </a:t>
            </a:r>
            <a:r>
              <a:rPr lang="tr-TR" sz="900" dirty="0" err="1">
                <a:effectLst/>
              </a:rPr>
              <a:t>emülasyonu</a:t>
            </a:r>
            <a:r>
              <a:rPr lang="tr-TR" sz="900" dirty="0">
                <a:effectLst/>
              </a:rPr>
              <a:t> için ayrılmıştır)</a:t>
            </a:r>
          </a:p>
          <a:p>
            <a:r>
              <a:rPr lang="tr-TR" sz="900" dirty="0">
                <a:effectLst/>
              </a:rPr>
              <a:t>2 USB bağlantı noktası, her ikisi de 480MBit / </a:t>
            </a:r>
            <a:r>
              <a:rPr lang="tr-TR" sz="900" dirty="0" err="1">
                <a:effectLst/>
              </a:rPr>
              <a:t>sn</a:t>
            </a:r>
            <a:endParaRPr lang="tr-TR" sz="900" dirty="0">
              <a:effectLst/>
            </a:endParaRPr>
          </a:p>
          <a:p>
            <a:r>
              <a:rPr lang="tr-TR" sz="900" dirty="0">
                <a:effectLst/>
              </a:rPr>
              <a:t>3 CAN </a:t>
            </a:r>
            <a:r>
              <a:rPr lang="tr-TR" sz="900" dirty="0" err="1">
                <a:effectLst/>
              </a:rPr>
              <a:t>Veriyolu</a:t>
            </a:r>
            <a:r>
              <a:rPr lang="tr-TR" sz="900" dirty="0">
                <a:effectLst/>
              </a:rPr>
              <a:t> (CAN FD ile 1)</a:t>
            </a:r>
          </a:p>
          <a:p>
            <a:r>
              <a:rPr lang="tr-TR" sz="900" dirty="0">
                <a:effectLst/>
              </a:rPr>
              <a:t>2 I 2 S Dijital Ses</a:t>
            </a:r>
          </a:p>
          <a:p>
            <a:r>
              <a:rPr lang="tr-TR" sz="900" dirty="0">
                <a:effectLst/>
              </a:rPr>
              <a:t>1 S / PDIF Dijital Ses</a:t>
            </a:r>
          </a:p>
          <a:p>
            <a:r>
              <a:rPr lang="tr-TR" sz="900" dirty="0">
                <a:effectLst/>
              </a:rPr>
              <a:t>1 SDIO (4 bit) yerel SD</a:t>
            </a:r>
          </a:p>
          <a:p>
            <a:r>
              <a:rPr lang="tr-TR" sz="900" dirty="0">
                <a:effectLst/>
              </a:rPr>
              <a:t>3 SPI, tümü 16 kelimelik FIFO ile</a:t>
            </a:r>
          </a:p>
          <a:p>
            <a:r>
              <a:rPr lang="tr-TR" sz="900" dirty="0">
                <a:effectLst/>
              </a:rPr>
              <a:t>3 I 2 C, tümü 4 bayt FIFO ile</a:t>
            </a:r>
          </a:p>
          <a:p>
            <a:r>
              <a:rPr lang="tr-TR" sz="900" dirty="0">
                <a:effectLst/>
              </a:rPr>
              <a:t>7 Seri, tümü 4 bayt FIFO ile</a:t>
            </a:r>
          </a:p>
          <a:p>
            <a:r>
              <a:rPr lang="tr-TR" sz="900" dirty="0">
                <a:effectLst/>
              </a:rPr>
              <a:t>32 genel amaçlı DMA kanalı</a:t>
            </a:r>
          </a:p>
          <a:p>
            <a:r>
              <a:rPr lang="tr-TR" sz="900" dirty="0">
                <a:effectLst/>
              </a:rPr>
              <a:t>31 PWM pimi</a:t>
            </a:r>
          </a:p>
          <a:p>
            <a:r>
              <a:rPr lang="tr-TR" sz="900" dirty="0">
                <a:effectLst/>
              </a:rPr>
              <a:t>40 dijital </a:t>
            </a:r>
            <a:r>
              <a:rPr lang="tr-TR" sz="900" dirty="0" err="1">
                <a:effectLst/>
              </a:rPr>
              <a:t>pin</a:t>
            </a:r>
            <a:r>
              <a:rPr lang="tr-TR" sz="900" dirty="0">
                <a:effectLst/>
              </a:rPr>
              <a:t>, tümü kesme özellikli</a:t>
            </a:r>
          </a:p>
          <a:p>
            <a:r>
              <a:rPr lang="tr-TR" sz="900" dirty="0">
                <a:effectLst/>
              </a:rPr>
              <a:t>14 analog </a:t>
            </a:r>
            <a:r>
              <a:rPr lang="tr-TR" sz="900" dirty="0" err="1">
                <a:effectLst/>
              </a:rPr>
              <a:t>pin</a:t>
            </a:r>
            <a:r>
              <a:rPr lang="tr-TR" sz="900" dirty="0">
                <a:effectLst/>
              </a:rPr>
              <a:t>, çip üzerinde 2 ADC</a:t>
            </a:r>
          </a:p>
          <a:p>
            <a:r>
              <a:rPr lang="tr-TR" sz="900" dirty="0" err="1">
                <a:effectLst/>
              </a:rPr>
              <a:t>Kriptografik</a:t>
            </a:r>
            <a:r>
              <a:rPr lang="tr-TR" sz="900" dirty="0">
                <a:effectLst/>
              </a:rPr>
              <a:t> Hızlandırma</a:t>
            </a:r>
          </a:p>
          <a:p>
            <a:r>
              <a:rPr lang="tr-TR" sz="900" dirty="0">
                <a:effectLst/>
              </a:rPr>
              <a:t>Rastgele numara üreticisi</a:t>
            </a:r>
          </a:p>
          <a:p>
            <a:r>
              <a:rPr lang="tr-TR" sz="900" dirty="0">
                <a:effectLst/>
              </a:rPr>
              <a:t>Tarih / saat için RTC</a:t>
            </a:r>
          </a:p>
          <a:p>
            <a:r>
              <a:rPr lang="tr-TR" sz="900" dirty="0">
                <a:effectLst/>
              </a:rPr>
              <a:t>Programlanabilir </a:t>
            </a:r>
            <a:r>
              <a:rPr lang="tr-TR" sz="900" dirty="0" err="1">
                <a:effectLst/>
              </a:rPr>
              <a:t>FlexIO</a:t>
            </a:r>
            <a:endParaRPr lang="tr-TR" sz="900" dirty="0">
              <a:effectLst/>
            </a:endParaRPr>
          </a:p>
          <a:p>
            <a:r>
              <a:rPr lang="tr-TR" sz="900" dirty="0">
                <a:effectLst/>
              </a:rPr>
              <a:t>Piksel İşleme Ardışık Düzeni</a:t>
            </a:r>
          </a:p>
          <a:p>
            <a:r>
              <a:rPr lang="tr-TR" sz="900" dirty="0">
                <a:effectLst/>
              </a:rPr>
              <a:t>Çevresel çapraz tetikleme</a:t>
            </a:r>
          </a:p>
          <a:p>
            <a:r>
              <a:rPr lang="tr-TR" sz="900" dirty="0">
                <a:effectLst/>
              </a:rPr>
              <a:t>Güç Açma / Kapatma yönetimi</a:t>
            </a:r>
          </a:p>
          <a:p>
            <a:r>
              <a:rPr lang="tr-TR" sz="900" dirty="0">
                <a:effectLst/>
              </a:rPr>
              <a:t>Ön Lehimli Erkek Başlıklar</a:t>
            </a:r>
          </a:p>
          <a:p>
            <a:endParaRPr lang="tr-TR" sz="800" dirty="0">
              <a:effectLst/>
            </a:endParaRPr>
          </a:p>
          <a:p>
            <a:pPr marL="0" indent="0">
              <a:buNone/>
            </a:pPr>
            <a:br>
              <a:rPr lang="tr-TR" sz="300" dirty="0">
                <a:effectLst/>
              </a:rPr>
            </a:br>
            <a:br>
              <a:rPr lang="tr-TR" sz="300" dirty="0"/>
            </a:br>
            <a:endParaRPr lang="tr-TR" sz="300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1A0130D-2800-0B4B-87B7-25400341F13C}"/>
              </a:ext>
            </a:extLst>
          </p:cNvPr>
          <p:cNvSpPr txBox="1"/>
          <p:nvPr/>
        </p:nvSpPr>
        <p:spPr>
          <a:xfrm>
            <a:off x="9760976" y="621122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250-350 TL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AD498E6-B9A8-6246-AA54-8EB73D017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559" y="1478878"/>
            <a:ext cx="3275451" cy="32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03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9BE9CD-AAF4-664D-8BE1-8634DC07B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9044"/>
            <a:ext cx="9905998" cy="1905000"/>
          </a:xfrm>
        </p:spPr>
        <p:txBody>
          <a:bodyPr/>
          <a:lstStyle/>
          <a:p>
            <a:r>
              <a:rPr lang="tr-TR" b="1" dirty="0" err="1">
                <a:effectLst/>
              </a:rPr>
              <a:t>Teensy</a:t>
            </a:r>
            <a:r>
              <a:rPr lang="tr-TR" b="1" dirty="0">
                <a:effectLst/>
              </a:rPr>
              <a:t> 4.1</a:t>
            </a:r>
            <a:br>
              <a:rPr lang="tr-TR" b="1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A972992-87D6-E54D-8020-71C5B2EF5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1277" y="2637263"/>
            <a:ext cx="9905998" cy="3124201"/>
          </a:xfrm>
        </p:spPr>
        <p:txBody>
          <a:bodyPr>
            <a:noAutofit/>
          </a:bodyPr>
          <a:lstStyle/>
          <a:p>
            <a:pPr fontAlgn="base"/>
            <a:r>
              <a:rPr lang="tr-TR" sz="900" b="1" dirty="0">
                <a:effectLst/>
              </a:rPr>
              <a:t>ARM Cortex-M7 600MHz</a:t>
            </a:r>
          </a:p>
          <a:p>
            <a:pPr fontAlgn="base"/>
            <a:r>
              <a:rPr lang="tr-TR" sz="900" b="1" dirty="0">
                <a:effectLst/>
              </a:rPr>
              <a:t>1024 Ram</a:t>
            </a:r>
          </a:p>
          <a:p>
            <a:pPr fontAlgn="base"/>
            <a:r>
              <a:rPr lang="tr-TR" sz="900" b="1" dirty="0">
                <a:effectLst/>
              </a:rPr>
              <a:t>Flash: 8 </a:t>
            </a:r>
            <a:r>
              <a:rPr lang="tr-TR" sz="900" b="1" dirty="0" err="1">
                <a:effectLst/>
              </a:rPr>
              <a:t>Mbyte</a:t>
            </a:r>
            <a:r>
              <a:rPr lang="tr-TR" sz="900" b="1" dirty="0">
                <a:effectLst/>
              </a:rPr>
              <a:t> ( 64k Kurtarma ve EEPROM için)</a:t>
            </a:r>
          </a:p>
          <a:p>
            <a:pPr fontAlgn="base"/>
            <a:r>
              <a:rPr lang="tr-TR" sz="900" b="1" dirty="0">
                <a:effectLst/>
              </a:rPr>
              <a:t>USB Bağlantısı</a:t>
            </a:r>
          </a:p>
          <a:p>
            <a:pPr fontAlgn="base"/>
            <a:r>
              <a:rPr lang="tr-TR" sz="900" b="1" dirty="0">
                <a:effectLst/>
              </a:rPr>
              <a:t>2 Çip Artı Program Belleği</a:t>
            </a:r>
          </a:p>
          <a:p>
            <a:pPr fontAlgn="base"/>
            <a:r>
              <a:rPr lang="tr-TR" sz="900" b="1" dirty="0">
                <a:effectLst/>
              </a:rPr>
              <a:t>I/O </a:t>
            </a:r>
            <a:r>
              <a:rPr lang="tr-TR" sz="900" b="1" dirty="0" err="1">
                <a:effectLst/>
              </a:rPr>
              <a:t>Pin</a:t>
            </a:r>
            <a:r>
              <a:rPr lang="tr-TR" sz="900" b="1" dirty="0">
                <a:effectLst/>
              </a:rPr>
              <a:t>: 55 Adet</a:t>
            </a:r>
          </a:p>
          <a:p>
            <a:pPr fontAlgn="base"/>
            <a:r>
              <a:rPr lang="tr-TR" sz="900" b="1" dirty="0">
                <a:effectLst/>
              </a:rPr>
              <a:t>CAN </a:t>
            </a:r>
            <a:r>
              <a:rPr lang="tr-TR" sz="900" b="1" dirty="0" err="1">
                <a:effectLst/>
              </a:rPr>
              <a:t>Veriyolu</a:t>
            </a:r>
            <a:r>
              <a:rPr lang="tr-TR" sz="900" b="1" dirty="0">
                <a:effectLst/>
              </a:rPr>
              <a:t>: 3 Adet ( CAN FD ile 1)</a:t>
            </a:r>
          </a:p>
          <a:p>
            <a:pPr fontAlgn="base"/>
            <a:r>
              <a:rPr lang="tr-TR" sz="900" b="1" dirty="0">
                <a:effectLst/>
              </a:rPr>
              <a:t>I2C Dijital: 2 Adet</a:t>
            </a:r>
          </a:p>
          <a:p>
            <a:pPr fontAlgn="base"/>
            <a:r>
              <a:rPr lang="tr-TR" sz="900" b="1" dirty="0">
                <a:effectLst/>
              </a:rPr>
              <a:t>S/PDIF Dijital: 1 Adet</a:t>
            </a:r>
          </a:p>
          <a:p>
            <a:pPr fontAlgn="base"/>
            <a:r>
              <a:rPr lang="tr-TR" sz="900" b="1" dirty="0">
                <a:effectLst/>
              </a:rPr>
              <a:t>SDIO (4 bit) SD: 1 </a:t>
            </a:r>
            <a:r>
              <a:rPr lang="tr-TR" sz="1050" b="1" dirty="0">
                <a:effectLst/>
              </a:rPr>
              <a:t>Adet</a:t>
            </a:r>
            <a:endParaRPr lang="tr-TR" sz="900" b="1" dirty="0">
              <a:effectLst/>
            </a:endParaRPr>
          </a:p>
          <a:p>
            <a:pPr fontAlgn="base"/>
            <a:r>
              <a:rPr lang="tr-TR" sz="900" b="1" dirty="0">
                <a:effectLst/>
              </a:rPr>
              <a:t>SPI: 3 Adet</a:t>
            </a:r>
          </a:p>
          <a:p>
            <a:pPr fontAlgn="base"/>
            <a:r>
              <a:rPr lang="tr-TR" sz="900" b="1" dirty="0">
                <a:effectLst/>
              </a:rPr>
              <a:t>Seri Bağlantı Noktası: 8 Adet</a:t>
            </a:r>
          </a:p>
          <a:p>
            <a:pPr fontAlgn="base"/>
            <a:r>
              <a:rPr lang="tr-TR" sz="900" b="1" dirty="0">
                <a:effectLst/>
              </a:rPr>
              <a:t>32 Genel Amaçlı -DMA Kanalı</a:t>
            </a:r>
          </a:p>
          <a:p>
            <a:pPr fontAlgn="base"/>
            <a:r>
              <a:rPr lang="tr-TR" sz="900" b="1" dirty="0">
                <a:effectLst/>
              </a:rPr>
              <a:t>PWM </a:t>
            </a:r>
            <a:r>
              <a:rPr lang="tr-TR" sz="900" b="1" dirty="0" err="1">
                <a:effectLst/>
              </a:rPr>
              <a:t>Pini</a:t>
            </a:r>
            <a:r>
              <a:rPr lang="tr-TR" sz="900" b="1" dirty="0">
                <a:effectLst/>
              </a:rPr>
              <a:t>: 35 Adet</a:t>
            </a:r>
          </a:p>
          <a:p>
            <a:pPr fontAlgn="base"/>
            <a:r>
              <a:rPr lang="tr-TR" sz="900" b="1" dirty="0">
                <a:effectLst/>
              </a:rPr>
              <a:t>18 Analog Giriş</a:t>
            </a:r>
          </a:p>
          <a:p>
            <a:pPr fontAlgn="base"/>
            <a:r>
              <a:rPr lang="tr-TR" sz="900" b="1" dirty="0" err="1">
                <a:effectLst/>
              </a:rPr>
              <a:t>Kriptografik</a:t>
            </a:r>
            <a:r>
              <a:rPr lang="tr-TR" sz="900" b="1" dirty="0">
                <a:effectLst/>
              </a:rPr>
              <a:t> Hızlandırma</a:t>
            </a:r>
          </a:p>
          <a:p>
            <a:pPr fontAlgn="base"/>
            <a:r>
              <a:rPr lang="tr-TR" sz="900" b="1" dirty="0" err="1">
                <a:effectLst/>
              </a:rPr>
              <a:t>Random</a:t>
            </a:r>
            <a:r>
              <a:rPr lang="tr-TR" sz="900" b="1" dirty="0">
                <a:effectLst/>
              </a:rPr>
              <a:t> Numara Üreticisi</a:t>
            </a:r>
          </a:p>
          <a:p>
            <a:pPr fontAlgn="base"/>
            <a:r>
              <a:rPr lang="tr-TR" sz="900" b="1" dirty="0">
                <a:effectLst/>
              </a:rPr>
              <a:t>RTC</a:t>
            </a:r>
          </a:p>
          <a:p>
            <a:pPr fontAlgn="base"/>
            <a:r>
              <a:rPr lang="tr-TR" sz="900" b="1" dirty="0" err="1">
                <a:effectLst/>
              </a:rPr>
              <a:t>FlexIO</a:t>
            </a:r>
            <a:endParaRPr lang="tr-TR" sz="900" b="1" dirty="0">
              <a:effectLst/>
            </a:endParaRPr>
          </a:p>
          <a:p>
            <a:pPr fontAlgn="base"/>
            <a:r>
              <a:rPr lang="tr-TR" sz="900" b="1" dirty="0">
                <a:effectLst/>
              </a:rPr>
              <a:t>10/100 </a:t>
            </a:r>
            <a:r>
              <a:rPr lang="tr-TR" sz="900" b="1" dirty="0" err="1">
                <a:effectLst/>
              </a:rPr>
              <a:t>Mbit</a:t>
            </a:r>
            <a:r>
              <a:rPr lang="tr-TR" sz="900" b="1" dirty="0">
                <a:effectLst/>
              </a:rPr>
              <a:t> DP83825 PHY (6 iğneli)</a:t>
            </a:r>
          </a:p>
          <a:p>
            <a:pPr fontAlgn="base"/>
            <a:r>
              <a:rPr lang="tr-TR" sz="900" b="1" dirty="0" err="1">
                <a:effectLst/>
              </a:rPr>
              <a:t>microSD</a:t>
            </a:r>
            <a:r>
              <a:rPr lang="tr-TR" sz="900" b="1" dirty="0">
                <a:effectLst/>
              </a:rPr>
              <a:t> Kart Soketi</a:t>
            </a:r>
          </a:p>
          <a:p>
            <a:pPr fontAlgn="base"/>
            <a:r>
              <a:rPr lang="tr-TR" sz="900" b="1" dirty="0">
                <a:effectLst/>
              </a:rPr>
              <a:t>Güç Açma/Kapama yönetimi</a:t>
            </a:r>
          </a:p>
          <a:p>
            <a:endParaRPr lang="tr-TR" sz="600" dirty="0"/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AF3B393D-06D6-3044-8AA4-EBDD871B47B6}"/>
              </a:ext>
            </a:extLst>
          </p:cNvPr>
          <p:cNvSpPr txBox="1">
            <a:spLocks/>
          </p:cNvSpPr>
          <p:nvPr/>
        </p:nvSpPr>
        <p:spPr>
          <a:xfrm>
            <a:off x="0" y="-169128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tr-TR" sz="1200" dirty="0" err="1">
                <a:effectLst/>
              </a:rPr>
              <a:t>Teensy</a:t>
            </a:r>
            <a:r>
              <a:rPr lang="tr-TR" sz="1200" dirty="0">
                <a:effectLst/>
              </a:rPr>
              <a:t> 4.1, 4.0'dan dört kat daha büyük </a:t>
            </a:r>
            <a:r>
              <a:rPr lang="tr-TR" sz="1200" dirty="0" err="1">
                <a:effectLst/>
              </a:rPr>
              <a:t>flash</a:t>
            </a:r>
            <a:r>
              <a:rPr lang="tr-TR" sz="1200" dirty="0">
                <a:effectLst/>
              </a:rPr>
              <a:t> bellek ve bellek eklemek için iki yeni konuma sahip ARM Cortex-M7 işlemci içeren bir karttır.</a:t>
            </a:r>
          </a:p>
          <a:p>
            <a:pPr fontAlgn="base"/>
            <a:r>
              <a:rPr lang="tr-TR" sz="1200" dirty="0">
                <a:effectLst/>
              </a:rPr>
              <a:t>Teensy3.6 ile aynı boyutta, </a:t>
            </a:r>
            <a:r>
              <a:rPr lang="tr-TR" sz="1200" dirty="0" err="1">
                <a:effectLst/>
              </a:rPr>
              <a:t>ethernet</a:t>
            </a:r>
            <a:r>
              <a:rPr lang="tr-TR" sz="1200" dirty="0">
                <a:effectLst/>
              </a:rPr>
              <a:t> PHY, SD Kart girişi ve USB bağlantı noktası dahil olmak üzere daha fazla I/O </a:t>
            </a:r>
            <a:r>
              <a:rPr lang="tr-TR" sz="1200" dirty="0" err="1">
                <a:effectLst/>
              </a:rPr>
              <a:t>pini</a:t>
            </a:r>
            <a:r>
              <a:rPr lang="tr-TR" sz="1200" dirty="0">
                <a:effectLst/>
              </a:rPr>
              <a:t> bulunmaktadır.</a:t>
            </a:r>
          </a:p>
          <a:p>
            <a:pPr fontAlgn="base"/>
            <a:r>
              <a:rPr lang="tr-TR" sz="1200" dirty="0">
                <a:effectLst/>
              </a:rPr>
              <a:t>Satış linki (</a:t>
            </a:r>
            <a:r>
              <a:rPr lang="tr-TR" sz="1200" dirty="0" err="1">
                <a:effectLst/>
              </a:rPr>
              <a:t>https</a:t>
            </a:r>
            <a:r>
              <a:rPr lang="tr-TR" sz="1200" dirty="0">
                <a:effectLst/>
              </a:rPr>
              <a:t>://</a:t>
            </a:r>
            <a:r>
              <a:rPr lang="tr-TR" sz="1200" dirty="0" err="1">
                <a:effectLst/>
              </a:rPr>
              <a:t>www.robolinkmarket.com</a:t>
            </a:r>
            <a:r>
              <a:rPr lang="tr-TR" sz="1200" dirty="0">
                <a:effectLst/>
              </a:rPr>
              <a:t>/teensy-41)</a:t>
            </a:r>
          </a:p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EF92C4C-DA79-6743-8938-05CCF5C9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18" y="2455746"/>
            <a:ext cx="2354147" cy="2354147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A2BA3F53-53A2-BC41-8D57-47D01F737169}"/>
              </a:ext>
            </a:extLst>
          </p:cNvPr>
          <p:cNvSpPr txBox="1"/>
          <p:nvPr/>
        </p:nvSpPr>
        <p:spPr>
          <a:xfrm>
            <a:off x="9760976" y="621122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250-500 TL</a:t>
            </a:r>
          </a:p>
        </p:txBody>
      </p:sp>
    </p:spTree>
    <p:extLst>
      <p:ext uri="{BB962C8B-B14F-4D97-AF65-F5344CB8AC3E}">
        <p14:creationId xmlns:p14="http://schemas.microsoft.com/office/powerpoint/2010/main" val="291363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28A9C3-B923-9D47-81B7-058E4608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0746"/>
            <a:ext cx="2306122" cy="457200"/>
          </a:xfrm>
        </p:spPr>
        <p:txBody>
          <a:bodyPr>
            <a:normAutofit fontScale="90000"/>
          </a:bodyPr>
          <a:lstStyle/>
          <a:p>
            <a:r>
              <a:rPr lang="tr-TR" b="1" dirty="0" err="1">
                <a:effectLst/>
              </a:rPr>
              <a:t>Teensy</a:t>
            </a:r>
            <a:r>
              <a:rPr lang="tr-TR" b="1" dirty="0">
                <a:effectLst/>
              </a:rPr>
              <a:t> 3.2</a:t>
            </a:r>
            <a:br>
              <a:rPr lang="tr-TR" b="1" dirty="0">
                <a:effectLst/>
              </a:rPr>
            </a:b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9A867B-EE7C-A446-8E1B-67B2D7A5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6692"/>
            <a:ext cx="12192000" cy="6141307"/>
          </a:xfrm>
        </p:spPr>
        <p:txBody>
          <a:bodyPr>
            <a:normAutofit fontScale="70000" lnSpcReduction="20000"/>
          </a:bodyPr>
          <a:lstStyle/>
          <a:p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3.2, küçük boyutlu, </a:t>
            </a:r>
            <a:r>
              <a:rPr lang="tr-TR" dirty="0" err="1">
                <a:effectLst/>
              </a:rPr>
              <a:t>breadboard</a:t>
            </a:r>
            <a:r>
              <a:rPr lang="tr-TR" dirty="0">
                <a:effectLst/>
              </a:rPr>
              <a:t> uyumlu ve 32-bit ARM Cortex-M4 mimarisi kullanan bir geliştirme kartıdır.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IDE programının adapte edilmiş bir versiyonu (</a:t>
            </a:r>
            <a:r>
              <a:rPr lang="tr-TR" dirty="0" err="1">
                <a:effectLst/>
              </a:rPr>
              <a:t>Teensyduino</a:t>
            </a:r>
            <a:r>
              <a:rPr lang="tr-TR" dirty="0">
                <a:effectLst/>
              </a:rPr>
              <a:t>) kullanılarak veya doğrudan C dili ile programlanabilir. </a:t>
            </a:r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3.2, </a:t>
            </a:r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3.1 sürümünün güncellenmiş sürümüdür, 3.1 ile yazılan programlar doğrudan bu kartta çalışabilir.</a:t>
            </a:r>
          </a:p>
          <a:p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3.0 </a:t>
            </a:r>
            <a:r>
              <a:rPr lang="tr-TR" dirty="0" err="1">
                <a:effectLst/>
              </a:rPr>
              <a:t>sürmünün</a:t>
            </a:r>
            <a:r>
              <a:rPr lang="tr-TR" dirty="0">
                <a:effectLst/>
              </a:rPr>
              <a:t> tam iki katı </a:t>
            </a:r>
            <a:r>
              <a:rPr lang="tr-TR" dirty="0" err="1">
                <a:effectLst/>
              </a:rPr>
              <a:t>flash</a:t>
            </a:r>
            <a:r>
              <a:rPr lang="tr-TR" dirty="0">
                <a:effectLst/>
              </a:rPr>
              <a:t> belleğe sahiptir.</a:t>
            </a:r>
          </a:p>
          <a:p>
            <a:pPr fontAlgn="base"/>
            <a:r>
              <a:rPr lang="tr-TR" dirty="0">
                <a:effectLst/>
              </a:rPr>
              <a:t>32 bit ARM Cortex-M4 72MHz CPU</a:t>
            </a:r>
          </a:p>
          <a:p>
            <a:pPr fontAlgn="base"/>
            <a:r>
              <a:rPr lang="tr-TR" dirty="0">
                <a:effectLst/>
              </a:rPr>
              <a:t>256K </a:t>
            </a:r>
            <a:r>
              <a:rPr lang="tr-TR" dirty="0" err="1">
                <a:effectLst/>
              </a:rPr>
              <a:t>flash</a:t>
            </a:r>
            <a:r>
              <a:rPr lang="tr-TR" dirty="0">
                <a:effectLst/>
              </a:rPr>
              <a:t> bellek, 64K RAM, 2K EEPROM</a:t>
            </a:r>
          </a:p>
          <a:p>
            <a:pPr fontAlgn="base"/>
            <a:r>
              <a:rPr lang="tr-TR" dirty="0">
                <a:effectLst/>
              </a:rPr>
              <a:t>21 adet yüksek çözünürlüklü analog giriş (13-bit kullanılabilir, 16-bit donanım)</a:t>
            </a:r>
          </a:p>
          <a:p>
            <a:pPr fontAlgn="base"/>
            <a:r>
              <a:rPr lang="tr-TR" dirty="0">
                <a:effectLst/>
              </a:rPr>
              <a:t>34 adet dijital giriş/çıkış </a:t>
            </a:r>
            <a:r>
              <a:rPr lang="tr-TR" dirty="0" err="1">
                <a:effectLst/>
              </a:rPr>
              <a:t>pini</a:t>
            </a:r>
            <a:r>
              <a:rPr lang="tr-TR" dirty="0">
                <a:effectLst/>
              </a:rPr>
              <a:t> (21 adedi analog ile ortak)</a:t>
            </a:r>
          </a:p>
          <a:p>
            <a:pPr fontAlgn="base"/>
            <a:r>
              <a:rPr lang="tr-TR" dirty="0">
                <a:effectLst/>
              </a:rPr>
              <a:t>11 adet PWM çıkışı </a:t>
            </a:r>
          </a:p>
          <a:p>
            <a:pPr fontAlgn="base"/>
            <a:r>
              <a:rPr lang="tr-TR" dirty="0">
                <a:effectLst/>
              </a:rPr>
              <a:t>1 adet 11-bit DAC çıkışı</a:t>
            </a:r>
          </a:p>
          <a:p>
            <a:pPr fontAlgn="base"/>
            <a:r>
              <a:rPr lang="tr-TR" dirty="0">
                <a:effectLst/>
              </a:rPr>
              <a:t>8 adet </a:t>
            </a:r>
            <a:r>
              <a:rPr lang="tr-TR" dirty="0" err="1">
                <a:effectLst/>
              </a:rPr>
              <a:t>timer</a:t>
            </a:r>
            <a:r>
              <a:rPr lang="tr-TR" dirty="0">
                <a:effectLst/>
              </a:rPr>
              <a:t> (PWM için ayrı)</a:t>
            </a:r>
          </a:p>
          <a:p>
            <a:pPr fontAlgn="base"/>
            <a:r>
              <a:rPr lang="tr-TR" dirty="0">
                <a:effectLst/>
              </a:rPr>
              <a:t>USB bağlantısı (DMA bellek transferi desteği)</a:t>
            </a:r>
          </a:p>
          <a:p>
            <a:pPr fontAlgn="base"/>
            <a:r>
              <a:rPr lang="tr-TR" dirty="0">
                <a:effectLst/>
              </a:rPr>
              <a:t>CAN-BUS haberleşme portu</a:t>
            </a:r>
          </a:p>
          <a:p>
            <a:pPr fontAlgn="base"/>
            <a:r>
              <a:rPr lang="tr-TR" dirty="0">
                <a:effectLst/>
              </a:rPr>
              <a:t>3 adet UART seri haberleşme portu</a:t>
            </a:r>
          </a:p>
          <a:p>
            <a:pPr fontAlgn="base"/>
            <a:r>
              <a:rPr lang="tr-TR" dirty="0">
                <a:effectLst/>
              </a:rPr>
              <a:t>SPI, I2C, I2S, IR modülatör</a:t>
            </a:r>
          </a:p>
          <a:p>
            <a:pPr fontAlgn="base"/>
            <a:r>
              <a:rPr lang="tr-TR" dirty="0">
                <a:effectLst/>
              </a:rPr>
              <a:t>Yüksek kaliteli ses bağlantısı için I2S desteği</a:t>
            </a:r>
          </a:p>
          <a:p>
            <a:pPr fontAlgn="base"/>
            <a:r>
              <a:rPr lang="tr-TR" dirty="0">
                <a:effectLst/>
              </a:rPr>
              <a:t>Real Time </a:t>
            </a:r>
            <a:r>
              <a:rPr lang="tr-TR" dirty="0" err="1">
                <a:effectLst/>
              </a:rPr>
              <a:t>Clock</a:t>
            </a:r>
            <a:r>
              <a:rPr lang="tr-TR" dirty="0">
                <a:effectLst/>
              </a:rPr>
              <a:t> desteği (32.768 kHz kristal ve batarya gerektirir)</a:t>
            </a:r>
          </a:p>
          <a:p>
            <a:pPr fontAlgn="base"/>
            <a:r>
              <a:rPr lang="tr-TR" dirty="0">
                <a:effectLst/>
              </a:rPr>
              <a:t>16 adet USB'den bağımsız DMA kanalı</a:t>
            </a:r>
          </a:p>
          <a:p>
            <a:pPr fontAlgn="base"/>
            <a:r>
              <a:rPr lang="tr-TR" dirty="0">
                <a:effectLst/>
              </a:rPr>
              <a:t>Dokunmatik </a:t>
            </a:r>
            <a:r>
              <a:rPr lang="tr-TR" dirty="0" err="1">
                <a:effectLst/>
              </a:rPr>
              <a:t>sensör</a:t>
            </a:r>
            <a:r>
              <a:rPr lang="tr-TR" dirty="0">
                <a:effectLst/>
              </a:rPr>
              <a:t> bağlantıları</a:t>
            </a:r>
          </a:p>
          <a:p>
            <a:pPr fontAlgn="base"/>
            <a:r>
              <a:rPr lang="tr-TR" dirty="0">
                <a:effectLst/>
              </a:rPr>
              <a:t>Boyutlar: 18mm x 37mm x 4mm</a:t>
            </a:r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4848636-6097-EC44-B560-78BF21C8D8AE}"/>
              </a:ext>
            </a:extLst>
          </p:cNvPr>
          <p:cNvSpPr txBox="1"/>
          <p:nvPr/>
        </p:nvSpPr>
        <p:spPr>
          <a:xfrm>
            <a:off x="9760976" y="621122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250-350 TL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DE7FAC9-F78C-674D-92A7-A5D7F6A08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1647567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0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28A9C3-B923-9D47-81B7-058E4608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0746"/>
            <a:ext cx="2306122" cy="457200"/>
          </a:xfrm>
        </p:spPr>
        <p:txBody>
          <a:bodyPr>
            <a:normAutofit fontScale="90000"/>
          </a:bodyPr>
          <a:lstStyle/>
          <a:p>
            <a:r>
              <a:rPr lang="tr-TR" b="1" dirty="0" err="1">
                <a:effectLst/>
              </a:rPr>
              <a:t>Teensy</a:t>
            </a:r>
            <a:r>
              <a:rPr lang="tr-TR" b="1" dirty="0">
                <a:effectLst/>
              </a:rPr>
              <a:t> 3.6</a:t>
            </a:r>
            <a:br>
              <a:rPr lang="tr-TR" b="1" dirty="0">
                <a:effectLst/>
              </a:rPr>
            </a:b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9A867B-EE7C-A446-8E1B-67B2D7A5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7946"/>
            <a:ext cx="12192000" cy="5890054"/>
          </a:xfrm>
        </p:spPr>
        <p:txBody>
          <a:bodyPr>
            <a:normAutofit fontScale="47500" lnSpcReduction="20000"/>
          </a:bodyPr>
          <a:lstStyle/>
          <a:p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için en sevdiğiniz program editöründe C kullanarak programlayabilir veya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IDE için </a:t>
            </a:r>
            <a:r>
              <a:rPr lang="tr-TR" dirty="0" err="1">
                <a:effectLst/>
              </a:rPr>
              <a:t>Teensyduino</a:t>
            </a:r>
            <a:r>
              <a:rPr lang="tr-TR" dirty="0">
                <a:effectLst/>
              </a:rPr>
              <a:t> eklentisini yükleyebilir ve bunun için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skeçlerini yazabilirsiniz</a:t>
            </a:r>
          </a:p>
          <a:p>
            <a:r>
              <a:rPr lang="tr-TR" dirty="0">
                <a:effectLst/>
              </a:rPr>
              <a:t>180 MHz ARM Cortex-M4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Floating</a:t>
            </a:r>
            <a:r>
              <a:rPr lang="tr-TR" dirty="0">
                <a:effectLst/>
              </a:rPr>
              <a:t> Point </a:t>
            </a:r>
            <a:r>
              <a:rPr lang="tr-TR" dirty="0" err="1">
                <a:effectLst/>
              </a:rPr>
              <a:t>Unit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1M Flash, 256K RAM, 4K EEPROM</a:t>
            </a:r>
          </a:p>
          <a:p>
            <a:r>
              <a:rPr lang="tr-TR" dirty="0" err="1">
                <a:effectLst/>
              </a:rPr>
              <a:t>Microcontroller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Chip</a:t>
            </a:r>
            <a:r>
              <a:rPr lang="tr-TR" dirty="0">
                <a:effectLst/>
              </a:rPr>
              <a:t> MK66FX1M0VMD18</a:t>
            </a:r>
          </a:p>
          <a:p>
            <a:r>
              <a:rPr lang="tr-TR" dirty="0">
                <a:effectLst/>
              </a:rPr>
              <a:t>USB High </a:t>
            </a:r>
            <a:r>
              <a:rPr lang="tr-TR" dirty="0" err="1">
                <a:effectLst/>
              </a:rPr>
              <a:t>Speed</a:t>
            </a:r>
            <a:r>
              <a:rPr lang="tr-TR" dirty="0">
                <a:effectLst/>
              </a:rPr>
              <a:t> (480Mbit/</a:t>
            </a:r>
            <a:r>
              <a:rPr lang="tr-TR" dirty="0" err="1">
                <a:effectLst/>
              </a:rPr>
              <a:t>sec</a:t>
            </a:r>
            <a:r>
              <a:rPr lang="tr-TR" dirty="0">
                <a:effectLst/>
              </a:rPr>
              <a:t>) Port</a:t>
            </a:r>
          </a:p>
          <a:p>
            <a:r>
              <a:rPr lang="tr-TR" dirty="0">
                <a:effectLst/>
              </a:rPr>
              <a:t>2 CAN </a:t>
            </a:r>
            <a:r>
              <a:rPr lang="tr-TR" dirty="0" err="1">
                <a:effectLst/>
              </a:rPr>
              <a:t>Bus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Ports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32 General </a:t>
            </a:r>
            <a:r>
              <a:rPr lang="tr-TR" dirty="0" err="1">
                <a:effectLst/>
              </a:rPr>
              <a:t>Purpose</a:t>
            </a:r>
            <a:r>
              <a:rPr lang="tr-TR" dirty="0">
                <a:effectLst/>
              </a:rPr>
              <a:t> DMA </a:t>
            </a:r>
            <a:r>
              <a:rPr lang="tr-TR" dirty="0" err="1">
                <a:effectLst/>
              </a:rPr>
              <a:t>Channels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22 PWM </a:t>
            </a:r>
            <a:r>
              <a:rPr lang="tr-TR" dirty="0" err="1">
                <a:effectLst/>
              </a:rPr>
              <a:t>Outputs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4 I2C </a:t>
            </a:r>
            <a:r>
              <a:rPr lang="tr-TR" dirty="0" err="1">
                <a:effectLst/>
              </a:rPr>
              <a:t>Ports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11 </a:t>
            </a:r>
            <a:r>
              <a:rPr lang="tr-TR" dirty="0" err="1">
                <a:effectLst/>
              </a:rPr>
              <a:t>Touch-Sensing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Inputs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62 I/O </a:t>
            </a:r>
            <a:r>
              <a:rPr lang="tr-TR" dirty="0" err="1">
                <a:effectLst/>
              </a:rPr>
              <a:t>Pins</a:t>
            </a:r>
            <a:r>
              <a:rPr lang="tr-TR" dirty="0">
                <a:effectLst/>
              </a:rPr>
              <a:t> (42 </a:t>
            </a:r>
            <a:r>
              <a:rPr lang="tr-TR" dirty="0" err="1">
                <a:effectLst/>
              </a:rPr>
              <a:t>breadboard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friendly</a:t>
            </a:r>
            <a:r>
              <a:rPr lang="tr-TR" dirty="0">
                <a:effectLst/>
              </a:rPr>
              <a:t>)</a:t>
            </a:r>
          </a:p>
          <a:p>
            <a:r>
              <a:rPr lang="tr-TR" dirty="0">
                <a:effectLst/>
              </a:rPr>
              <a:t>25 Analog </a:t>
            </a:r>
            <a:r>
              <a:rPr lang="tr-TR" dirty="0" err="1">
                <a:effectLst/>
              </a:rPr>
              <a:t>Inputs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2 </a:t>
            </a:r>
            <a:r>
              <a:rPr lang="tr-TR" dirty="0" err="1">
                <a:effectLst/>
              </a:rPr>
              <a:t>ADCs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13-bit </a:t>
            </a:r>
            <a:r>
              <a:rPr lang="tr-TR" dirty="0" err="1">
                <a:effectLst/>
              </a:rPr>
              <a:t>resolution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2 Analog </a:t>
            </a:r>
            <a:r>
              <a:rPr lang="tr-TR" dirty="0" err="1">
                <a:effectLst/>
              </a:rPr>
              <a:t>Outputs</a:t>
            </a:r>
            <a:r>
              <a:rPr lang="tr-TR" dirty="0">
                <a:effectLst/>
              </a:rPr>
              <a:t> (</a:t>
            </a:r>
            <a:r>
              <a:rPr lang="tr-TR" dirty="0" err="1">
                <a:effectLst/>
              </a:rPr>
              <a:t>DACs</a:t>
            </a:r>
            <a:r>
              <a:rPr lang="tr-TR" dirty="0">
                <a:effectLst/>
              </a:rPr>
              <a:t>)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12-bit </a:t>
            </a:r>
            <a:r>
              <a:rPr lang="tr-TR" dirty="0" err="1">
                <a:effectLst/>
              </a:rPr>
              <a:t>resolution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USB Full </a:t>
            </a:r>
            <a:r>
              <a:rPr lang="tr-TR" dirty="0" err="1">
                <a:effectLst/>
              </a:rPr>
              <a:t>Speed</a:t>
            </a:r>
            <a:r>
              <a:rPr lang="tr-TR" dirty="0">
                <a:effectLst/>
              </a:rPr>
              <a:t> (12Mbit/</a:t>
            </a:r>
            <a:r>
              <a:rPr lang="tr-TR" dirty="0" err="1">
                <a:effectLst/>
              </a:rPr>
              <a:t>sec</a:t>
            </a:r>
            <a:r>
              <a:rPr lang="tr-TR" dirty="0">
                <a:effectLst/>
              </a:rPr>
              <a:t>) Port</a:t>
            </a:r>
          </a:p>
          <a:p>
            <a:r>
              <a:rPr lang="tr-TR" dirty="0">
                <a:effectLst/>
              </a:rPr>
              <a:t>Ethernet </a:t>
            </a:r>
            <a:r>
              <a:rPr lang="tr-TR" dirty="0" err="1">
                <a:effectLst/>
              </a:rPr>
              <a:t>mac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capable</a:t>
            </a:r>
            <a:r>
              <a:rPr lang="tr-TR" dirty="0">
                <a:effectLst/>
              </a:rPr>
              <a:t> of </a:t>
            </a:r>
            <a:r>
              <a:rPr lang="tr-TR" dirty="0" err="1">
                <a:effectLst/>
              </a:rPr>
              <a:t>full</a:t>
            </a:r>
            <a:r>
              <a:rPr lang="tr-TR" dirty="0">
                <a:effectLst/>
              </a:rPr>
              <a:t> 100Mbit/</a:t>
            </a:r>
            <a:r>
              <a:rPr lang="tr-TR" dirty="0" err="1">
                <a:effectLst/>
              </a:rPr>
              <a:t>sec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speed</a:t>
            </a:r>
            <a:endParaRPr lang="tr-TR" dirty="0">
              <a:effectLst/>
            </a:endParaRPr>
          </a:p>
          <a:p>
            <a:r>
              <a:rPr lang="tr-TR" dirty="0" err="1">
                <a:effectLst/>
              </a:rPr>
              <a:t>Native</a:t>
            </a:r>
            <a:r>
              <a:rPr lang="tr-TR" dirty="0">
                <a:effectLst/>
              </a:rPr>
              <a:t> (4-bit SDIO) </a:t>
            </a:r>
            <a:r>
              <a:rPr lang="tr-TR" dirty="0" err="1">
                <a:effectLst/>
              </a:rPr>
              <a:t>micro</a:t>
            </a:r>
            <a:r>
              <a:rPr lang="tr-TR" dirty="0">
                <a:effectLst/>
              </a:rPr>
              <a:t> SD </a:t>
            </a:r>
            <a:r>
              <a:rPr lang="tr-TR" dirty="0" err="1">
                <a:effectLst/>
              </a:rPr>
              <a:t>card</a:t>
            </a:r>
            <a:r>
              <a:rPr lang="tr-TR" dirty="0">
                <a:effectLst/>
              </a:rPr>
              <a:t> port</a:t>
            </a:r>
          </a:p>
          <a:p>
            <a:r>
              <a:rPr lang="tr-TR" dirty="0">
                <a:effectLst/>
              </a:rPr>
              <a:t>I2S </a:t>
            </a:r>
            <a:r>
              <a:rPr lang="tr-TR" dirty="0" err="1">
                <a:effectLst/>
              </a:rPr>
              <a:t>Audio</a:t>
            </a:r>
            <a:r>
              <a:rPr lang="tr-TR" dirty="0">
                <a:effectLst/>
              </a:rPr>
              <a:t> Port, 4-Channel </a:t>
            </a:r>
            <a:r>
              <a:rPr lang="tr-TR" dirty="0" err="1">
                <a:effectLst/>
              </a:rPr>
              <a:t>Digital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Audio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Input</a:t>
            </a:r>
            <a:r>
              <a:rPr lang="tr-TR" dirty="0">
                <a:effectLst/>
              </a:rPr>
              <a:t> &amp; </a:t>
            </a:r>
            <a:r>
              <a:rPr lang="tr-TR" dirty="0" err="1">
                <a:effectLst/>
              </a:rPr>
              <a:t>Output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14 Hardware </a:t>
            </a:r>
            <a:r>
              <a:rPr lang="tr-TR" dirty="0" err="1">
                <a:effectLst/>
              </a:rPr>
              <a:t>Timers</a:t>
            </a:r>
            <a:endParaRPr lang="tr-TR" dirty="0">
              <a:effectLst/>
            </a:endParaRPr>
          </a:p>
          <a:p>
            <a:r>
              <a:rPr lang="tr-TR" dirty="0" err="1">
                <a:effectLst/>
              </a:rPr>
              <a:t>Cryptographic</a:t>
            </a:r>
            <a:r>
              <a:rPr lang="tr-TR" dirty="0">
                <a:effectLst/>
              </a:rPr>
              <a:t> Acceleration </a:t>
            </a:r>
            <a:r>
              <a:rPr lang="tr-TR" dirty="0" err="1">
                <a:effectLst/>
              </a:rPr>
              <a:t>Unit</a:t>
            </a:r>
            <a:endParaRPr lang="tr-TR" dirty="0">
              <a:effectLst/>
            </a:endParaRPr>
          </a:p>
          <a:p>
            <a:r>
              <a:rPr lang="tr-TR" dirty="0" err="1">
                <a:effectLst/>
              </a:rPr>
              <a:t>Random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Number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Generator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CRC </a:t>
            </a:r>
            <a:r>
              <a:rPr lang="tr-TR" dirty="0" err="1">
                <a:effectLst/>
              </a:rPr>
              <a:t>Computation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Unit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6 </a:t>
            </a:r>
            <a:r>
              <a:rPr lang="tr-TR" dirty="0" err="1">
                <a:effectLst/>
              </a:rPr>
              <a:t>Serial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Ports</a:t>
            </a:r>
            <a:r>
              <a:rPr lang="tr-TR" dirty="0">
                <a:effectLst/>
              </a:rPr>
              <a:t> (2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FIFO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Fast</a:t>
            </a:r>
            <a:r>
              <a:rPr lang="tr-TR" dirty="0">
                <a:effectLst/>
              </a:rPr>
              <a:t> Baud </a:t>
            </a:r>
            <a:r>
              <a:rPr lang="tr-TR" dirty="0" err="1">
                <a:effectLst/>
              </a:rPr>
              <a:t>Rates</a:t>
            </a:r>
            <a:r>
              <a:rPr lang="tr-TR" dirty="0">
                <a:effectLst/>
              </a:rPr>
              <a:t>)</a:t>
            </a:r>
          </a:p>
          <a:p>
            <a:r>
              <a:rPr lang="tr-TR" dirty="0">
                <a:effectLst/>
              </a:rPr>
              <a:t>3 SPI </a:t>
            </a:r>
            <a:r>
              <a:rPr lang="tr-TR" dirty="0" err="1">
                <a:effectLst/>
              </a:rPr>
              <a:t>Ports</a:t>
            </a:r>
            <a:r>
              <a:rPr lang="tr-TR" dirty="0">
                <a:effectLst/>
              </a:rPr>
              <a:t> (1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FIFO)</a:t>
            </a:r>
          </a:p>
          <a:p>
            <a:r>
              <a:rPr lang="tr-TR" dirty="0">
                <a:effectLst/>
              </a:rPr>
              <a:t>Real-Time </a:t>
            </a:r>
            <a:r>
              <a:rPr lang="tr-TR" dirty="0" err="1">
                <a:effectLst/>
              </a:rPr>
              <a:t>Clock</a:t>
            </a:r>
            <a:endParaRPr lang="tr-TR" dirty="0">
              <a:effectLst/>
            </a:endParaRPr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4848636-6097-EC44-B560-78BF21C8D8AE}"/>
              </a:ext>
            </a:extLst>
          </p:cNvPr>
          <p:cNvSpPr txBox="1"/>
          <p:nvPr/>
        </p:nvSpPr>
        <p:spPr>
          <a:xfrm>
            <a:off x="9760976" y="621122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350-500 TL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E316DE6-D13C-5A42-81F5-221319C7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605" y="200797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3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DF4BAD-8F82-2A42-B4B4-8DDA277A4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80" y="-481917"/>
            <a:ext cx="4977240" cy="1905000"/>
          </a:xfrm>
        </p:spPr>
        <p:txBody>
          <a:bodyPr/>
          <a:lstStyle/>
          <a:p>
            <a:r>
              <a:rPr lang="tr-TR" dirty="0" err="1"/>
              <a:t>Arm</a:t>
            </a:r>
            <a:r>
              <a:rPr lang="tr-TR" dirty="0"/>
              <a:t> </a:t>
            </a:r>
            <a:r>
              <a:rPr lang="tr-TR" dirty="0" err="1"/>
              <a:t>cortex</a:t>
            </a:r>
            <a:r>
              <a:rPr lang="tr-TR" dirty="0"/>
              <a:t> m7 VS M4</a:t>
            </a:r>
            <a:br>
              <a:rPr lang="tr-TR" dirty="0"/>
            </a:br>
            <a:r>
              <a:rPr lang="tr-TR" sz="1600" dirty="0"/>
              <a:t>(YANİ TENNSY 4.1 (M7)VS 3.6(M4) , 3.2(M4))</a:t>
            </a:r>
            <a:endParaRPr lang="tr-TR" dirty="0"/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511C2BF7-718A-EE41-B6AE-701A8C2C0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48018"/>
            <a:ext cx="5486400" cy="4709982"/>
          </a:xfrm>
        </p:spPr>
        <p:txBody>
          <a:bodyPr>
            <a:normAutofit fontScale="70000" lnSpcReduction="20000"/>
          </a:bodyPr>
          <a:lstStyle/>
          <a:p>
            <a:r>
              <a:rPr lang="tr-TR" dirty="0">
                <a:effectLst/>
              </a:rPr>
              <a:t>First of </a:t>
            </a:r>
            <a:r>
              <a:rPr lang="tr-TR" dirty="0" err="1">
                <a:effectLst/>
              </a:rPr>
              <a:t>all</a:t>
            </a:r>
            <a:r>
              <a:rPr lang="tr-TR" dirty="0">
                <a:effectLst/>
              </a:rPr>
              <a:t>: </a:t>
            </a:r>
            <a:r>
              <a:rPr lang="tr-TR" dirty="0" err="1">
                <a:effectLst/>
              </a:rPr>
              <a:t>Most</a:t>
            </a:r>
            <a:r>
              <a:rPr lang="tr-TR" dirty="0">
                <a:effectLst/>
              </a:rPr>
              <a:t> of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differences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between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Cortex-M4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bring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only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improvements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>
                <a:effectLst/>
              </a:rPr>
              <a:t>I say </a:t>
            </a:r>
            <a:r>
              <a:rPr lang="tr-TR" dirty="0" err="1">
                <a:effectLst/>
              </a:rPr>
              <a:t>most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because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cost</a:t>
            </a:r>
            <a:r>
              <a:rPr lang="tr-TR" dirty="0">
                <a:effectLst/>
              </a:rPr>
              <a:t> a </a:t>
            </a:r>
            <a:r>
              <a:rPr lang="tr-TR" dirty="0" err="1">
                <a:effectLst/>
              </a:rPr>
              <a:t>little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more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short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answer</a:t>
            </a:r>
            <a:r>
              <a:rPr lang="tr-TR" dirty="0">
                <a:effectLst/>
              </a:rPr>
              <a:t> is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many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instructions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take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less</a:t>
            </a:r>
            <a:r>
              <a:rPr lang="tr-TR" dirty="0">
                <a:effectLst/>
              </a:rPr>
              <a:t> time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execute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for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instance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Branch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Predictor</a:t>
            </a:r>
            <a:r>
              <a:rPr lang="tr-TR" dirty="0">
                <a:effectLst/>
              </a:rPr>
              <a:t> on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allows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you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execute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branches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faster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than</a:t>
            </a:r>
            <a:r>
              <a:rPr lang="tr-TR" dirty="0">
                <a:effectLst/>
              </a:rPr>
              <a:t> on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Cortex-M4.</a:t>
            </a:r>
          </a:p>
          <a:p>
            <a:r>
              <a:rPr lang="tr-TR" dirty="0" err="1">
                <a:effectLst/>
              </a:rPr>
              <a:t>Another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example</a:t>
            </a:r>
            <a:r>
              <a:rPr lang="tr-TR" dirty="0">
                <a:effectLst/>
              </a:rPr>
              <a:t> is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has </a:t>
            </a:r>
            <a:r>
              <a:rPr lang="tr-TR" dirty="0" err="1">
                <a:effectLst/>
              </a:rPr>
              <a:t>two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units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for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reading</a:t>
            </a:r>
            <a:r>
              <a:rPr lang="tr-TR" dirty="0">
                <a:effectLst/>
              </a:rPr>
              <a:t> data </a:t>
            </a:r>
            <a:r>
              <a:rPr lang="tr-TR" dirty="0" err="1">
                <a:effectLst/>
              </a:rPr>
              <a:t>from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memory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which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again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means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it's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able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read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memory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twice</a:t>
            </a:r>
            <a:r>
              <a:rPr lang="tr-TR" dirty="0">
                <a:effectLst/>
              </a:rPr>
              <a:t> as </a:t>
            </a:r>
            <a:r>
              <a:rPr lang="tr-TR" dirty="0" err="1">
                <a:effectLst/>
              </a:rPr>
              <a:t>fast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also</a:t>
            </a:r>
            <a:r>
              <a:rPr lang="tr-TR" dirty="0">
                <a:effectLst/>
              </a:rPr>
              <a:t> has </a:t>
            </a:r>
            <a:r>
              <a:rPr lang="tr-TR" dirty="0" err="1">
                <a:effectLst/>
              </a:rPr>
              <a:t>double-precision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floading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point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support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where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Cortex-M4 </a:t>
            </a:r>
            <a:r>
              <a:rPr lang="tr-TR" dirty="0" err="1">
                <a:effectLst/>
              </a:rPr>
              <a:t>only</a:t>
            </a:r>
            <a:r>
              <a:rPr lang="tr-TR" dirty="0">
                <a:effectLst/>
              </a:rPr>
              <a:t> has </a:t>
            </a:r>
            <a:r>
              <a:rPr lang="tr-TR" dirty="0" err="1">
                <a:effectLst/>
              </a:rPr>
              <a:t>single-precision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 err="1">
                <a:effectLst/>
              </a:rPr>
              <a:t>Generally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speaking</a:t>
            </a:r>
            <a:r>
              <a:rPr lang="tr-TR" dirty="0">
                <a:effectLst/>
              </a:rPr>
              <a:t>, I </a:t>
            </a:r>
            <a:r>
              <a:rPr lang="tr-TR" dirty="0" err="1">
                <a:effectLst/>
              </a:rPr>
              <a:t>would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estimate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be </a:t>
            </a:r>
            <a:r>
              <a:rPr lang="tr-TR" dirty="0" err="1">
                <a:effectLst/>
              </a:rPr>
              <a:t>around</a:t>
            </a:r>
            <a:r>
              <a:rPr lang="tr-TR" dirty="0">
                <a:effectLst/>
              </a:rPr>
              <a:t> 1.65 </a:t>
            </a:r>
            <a:r>
              <a:rPr lang="tr-TR" dirty="0" err="1">
                <a:effectLst/>
              </a:rPr>
              <a:t>times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faster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than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Cortex-M4.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means</a:t>
            </a:r>
            <a:r>
              <a:rPr lang="tr-TR" dirty="0">
                <a:effectLst/>
              </a:rPr>
              <a:t> ... a Cortex-M7 </a:t>
            </a:r>
            <a:r>
              <a:rPr lang="tr-TR" dirty="0" err="1">
                <a:effectLst/>
              </a:rPr>
              <a:t>running</a:t>
            </a:r>
            <a:r>
              <a:rPr lang="tr-TR" dirty="0">
                <a:effectLst/>
              </a:rPr>
              <a:t> at 100 MHz </a:t>
            </a:r>
            <a:r>
              <a:rPr lang="tr-TR" dirty="0" err="1">
                <a:effectLst/>
              </a:rPr>
              <a:t>would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feel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like</a:t>
            </a:r>
            <a:r>
              <a:rPr lang="tr-TR" dirty="0">
                <a:effectLst/>
              </a:rPr>
              <a:t> a Cortex-M4 </a:t>
            </a:r>
            <a:r>
              <a:rPr lang="tr-TR" dirty="0" err="1">
                <a:effectLst/>
              </a:rPr>
              <a:t>running</a:t>
            </a:r>
            <a:r>
              <a:rPr lang="tr-TR" dirty="0">
                <a:effectLst/>
              </a:rPr>
              <a:t> at 165 MHz.</a:t>
            </a:r>
          </a:p>
          <a:p>
            <a:r>
              <a:rPr lang="tr-TR" dirty="0">
                <a:effectLst/>
              </a:rPr>
              <a:t>Of </a:t>
            </a:r>
            <a:r>
              <a:rPr lang="tr-TR" dirty="0" err="1">
                <a:effectLst/>
              </a:rPr>
              <a:t>course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more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benefits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improvements</a:t>
            </a:r>
            <a:r>
              <a:rPr lang="tr-TR" dirty="0">
                <a:effectLst/>
              </a:rPr>
              <a:t> on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Cortex-M7,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above</a:t>
            </a:r>
            <a:r>
              <a:rPr lang="tr-TR" dirty="0">
                <a:effectLst/>
              </a:rPr>
              <a:t> is </a:t>
            </a:r>
            <a:r>
              <a:rPr lang="tr-TR" dirty="0" err="1">
                <a:effectLst/>
              </a:rPr>
              <a:t>just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main </a:t>
            </a:r>
            <a:r>
              <a:rPr lang="tr-TR" dirty="0" err="1">
                <a:effectLst/>
              </a:rPr>
              <a:t>things</a:t>
            </a:r>
            <a:r>
              <a:rPr lang="tr-TR" dirty="0">
                <a:effectLst/>
              </a:rPr>
              <a:t> I'm </a:t>
            </a:r>
            <a:r>
              <a:rPr lang="tr-TR" dirty="0" err="1">
                <a:effectLst/>
              </a:rPr>
              <a:t>interested</a:t>
            </a:r>
            <a:r>
              <a:rPr lang="tr-TR" dirty="0">
                <a:effectLst/>
              </a:rPr>
              <a:t> in.</a:t>
            </a:r>
          </a:p>
          <a:p>
            <a:endParaRPr lang="tr-TR" dirty="0"/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DAC3915D-06B1-A643-9E57-18855EFC2D0D}"/>
              </a:ext>
            </a:extLst>
          </p:cNvPr>
          <p:cNvSpPr txBox="1">
            <a:spLocks/>
          </p:cNvSpPr>
          <p:nvPr/>
        </p:nvSpPr>
        <p:spPr>
          <a:xfrm>
            <a:off x="6096000" y="1977081"/>
            <a:ext cx="5609968" cy="4882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effectLst/>
              </a:rPr>
              <a:t>Her şeyden önce: Cortex-M4 ve Cortex-M7 arasındaki farkların çoğu yalnızca iyileştirmeler getiriyor.</a:t>
            </a:r>
          </a:p>
          <a:p>
            <a:r>
              <a:rPr lang="tr-TR" dirty="0">
                <a:effectLst/>
              </a:rPr>
              <a:t>Çoğu diyorum çünkü Cortex-M7 biraz daha pahalı.</a:t>
            </a:r>
          </a:p>
          <a:p>
            <a:r>
              <a:rPr lang="tr-TR" dirty="0">
                <a:effectLst/>
              </a:rPr>
              <a:t>Kısa cevap, birçok komutun yürütülmesinin daha az zaman almasıdır, örneğin Cortex-M7'deki </a:t>
            </a:r>
            <a:r>
              <a:rPr lang="tr-TR" dirty="0" err="1">
                <a:effectLst/>
              </a:rPr>
              <a:t>Branch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Predictor</a:t>
            </a:r>
            <a:r>
              <a:rPr lang="tr-TR" dirty="0">
                <a:effectLst/>
              </a:rPr>
              <a:t>, dalları Cortex-M4'ten daha hızlı yürütmenize olanak tanır.</a:t>
            </a:r>
          </a:p>
          <a:p>
            <a:r>
              <a:rPr lang="tr-TR" dirty="0">
                <a:effectLst/>
              </a:rPr>
              <a:t>Başka bir örnek, Cortex-M7'nin bellekten veri okumak için iki birime sahip olmasıdır, bu da belleği iki kat daha hızlı okuyabildiği anlamına gelir.</a:t>
            </a:r>
          </a:p>
          <a:p>
            <a:r>
              <a:rPr lang="tr-TR" dirty="0">
                <a:effectLst/>
              </a:rPr>
              <a:t>Cortex-M7'de ayrıca, Cortex-M4'ün yalnızca tek hassasiyete sahip olduğu çift hassasiyetli yükleme noktası desteği bulunur.</a:t>
            </a:r>
          </a:p>
          <a:p>
            <a:r>
              <a:rPr lang="tr-TR" dirty="0">
                <a:effectLst/>
              </a:rPr>
              <a:t>Genel olarak konuşursak, Cortex-M7'nin Cortex-M4'ten yaklaşık 1.65 kat daha hızlı olduğunu tahmin ediyorum. 100 </a:t>
            </a:r>
            <a:r>
              <a:rPr lang="tr-TR" dirty="0" err="1">
                <a:effectLst/>
              </a:rPr>
              <a:t>MHz'de</a:t>
            </a:r>
            <a:r>
              <a:rPr lang="tr-TR" dirty="0">
                <a:effectLst/>
              </a:rPr>
              <a:t> çalışan bir Cortex-M7, 165 </a:t>
            </a:r>
            <a:r>
              <a:rPr lang="tr-TR" dirty="0" err="1">
                <a:effectLst/>
              </a:rPr>
              <a:t>MHz'de</a:t>
            </a:r>
            <a:r>
              <a:rPr lang="tr-TR" dirty="0">
                <a:effectLst/>
              </a:rPr>
              <a:t> çalışan bir Cortex-M4 gibi hissedecektir.</a:t>
            </a:r>
          </a:p>
          <a:p>
            <a:r>
              <a:rPr lang="tr-TR" dirty="0">
                <a:effectLst/>
              </a:rPr>
              <a:t>Elbette Cortex-M7'de daha fazla fayda ve iyileştirme var, yukarıdakiler sadece ilgilendiğim başlıca şeyler.</a:t>
            </a:r>
          </a:p>
          <a:p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E45AB9C-4237-ED42-97FB-CDF98CD1E925}"/>
              </a:ext>
            </a:extLst>
          </p:cNvPr>
          <p:cNvSpPr txBox="1"/>
          <p:nvPr/>
        </p:nvSpPr>
        <p:spPr>
          <a:xfrm>
            <a:off x="0" y="1977081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İNGİLİZCE KAYNAK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CCFA0BA-B2AF-6A43-A146-0FF407F73648}"/>
              </a:ext>
            </a:extLst>
          </p:cNvPr>
          <p:cNvSpPr txBox="1"/>
          <p:nvPr/>
        </p:nvSpPr>
        <p:spPr>
          <a:xfrm>
            <a:off x="6096000" y="151541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ÇEVİRİSİ</a:t>
            </a:r>
          </a:p>
        </p:txBody>
      </p:sp>
    </p:spTree>
    <p:extLst>
      <p:ext uri="{BB962C8B-B14F-4D97-AF65-F5344CB8AC3E}">
        <p14:creationId xmlns:p14="http://schemas.microsoft.com/office/powerpoint/2010/main" val="3164641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55E14D-EB4F-7642-BF40-7ABA3ED4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Diğer takımların(derece takımlarının) kullandığı bilgisayarlar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C5D284-7AC6-7A4C-8FBB-AECBE4313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/>
              <a:t>Örneğin </a:t>
            </a:r>
          </a:p>
          <a:p>
            <a:r>
              <a:rPr lang="tr-TR" dirty="0"/>
              <a:t>orta irtifa</a:t>
            </a:r>
          </a:p>
          <a:p>
            <a:r>
              <a:rPr lang="tr-TR" dirty="0"/>
              <a:t>Hazar = </a:t>
            </a:r>
            <a:r>
              <a:rPr lang="tr-TR" dirty="0" err="1"/>
              <a:t>arduino</a:t>
            </a:r>
            <a:endParaRPr lang="tr-TR" dirty="0"/>
          </a:p>
          <a:p>
            <a:r>
              <a:rPr lang="tr-TR" dirty="0"/>
              <a:t>Şahin = </a:t>
            </a:r>
            <a:r>
              <a:rPr lang="tr-TR" dirty="0" err="1"/>
              <a:t>teensy</a:t>
            </a:r>
            <a:endParaRPr lang="tr-TR" dirty="0"/>
          </a:p>
          <a:p>
            <a:r>
              <a:rPr lang="tr-TR" dirty="0"/>
              <a:t>Toplam </a:t>
            </a:r>
            <a:r>
              <a:rPr lang="tr-TR" dirty="0" err="1"/>
              <a:t>arduino</a:t>
            </a:r>
            <a:r>
              <a:rPr lang="tr-TR" dirty="0"/>
              <a:t> 1 </a:t>
            </a:r>
            <a:r>
              <a:rPr lang="tr-TR" dirty="0" err="1"/>
              <a:t>teensy</a:t>
            </a:r>
            <a:r>
              <a:rPr lang="tr-TR" dirty="0"/>
              <a:t> 1</a:t>
            </a:r>
          </a:p>
          <a:p>
            <a:r>
              <a:rPr lang="tr-TR" dirty="0"/>
              <a:t>Yüksek irtifa</a:t>
            </a:r>
          </a:p>
          <a:p>
            <a:r>
              <a:rPr lang="tr-TR" dirty="0"/>
              <a:t>…</a:t>
            </a:r>
          </a:p>
          <a:p>
            <a:r>
              <a:rPr lang="tr-TR" dirty="0"/>
              <a:t>..</a:t>
            </a:r>
          </a:p>
          <a:p>
            <a:r>
              <a:rPr lang="tr-TR" dirty="0"/>
              <a:t>..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4829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EC5790-4C20-5A4C-9B5D-94B6DFB8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6000" b="1" dirty="0"/>
              <a:t>HABERLEŞME MODÜLLERİ</a:t>
            </a:r>
          </a:p>
        </p:txBody>
      </p:sp>
    </p:spTree>
    <p:extLst>
      <p:ext uri="{BB962C8B-B14F-4D97-AF65-F5344CB8AC3E}">
        <p14:creationId xmlns:p14="http://schemas.microsoft.com/office/powerpoint/2010/main" val="2490706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2EA816A-884F-4744-B4DF-80F3A5F35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Bilgisayar için araştırılan kaynaklar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03CC034-9093-1A43-BEB9-8D361EB09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r-TR" dirty="0">
                <a:hlinkClick r:id="rId2"/>
              </a:rPr>
              <a:t>https://maker.pro/arduino/tutorial/a-comparison-of-popular-arduino-boards</a:t>
            </a:r>
            <a:endParaRPr lang="tr-TR" dirty="0"/>
          </a:p>
          <a:p>
            <a:r>
              <a:rPr lang="tr-TR" dirty="0">
                <a:hlinkClick r:id="rId3"/>
              </a:rPr>
              <a:t>https://diyot.net/arduino-kartlarin-temel-ozelliklerinin-karsilastirilmasi/</a:t>
            </a:r>
            <a:endParaRPr lang="tr-TR" dirty="0"/>
          </a:p>
          <a:p>
            <a:r>
              <a:rPr lang="tr-TR" dirty="0">
                <a:hlinkClick r:id="rId4"/>
              </a:rPr>
              <a:t>https://geekhack.org/index.php?topic=83238.0</a:t>
            </a:r>
            <a:endParaRPr lang="tr-TR" dirty="0"/>
          </a:p>
          <a:p>
            <a:r>
              <a:rPr lang="tr-TR" dirty="0">
                <a:hlinkClick r:id="rId5"/>
              </a:rPr>
              <a:t>http://www.robotik.cc/mikroislemciler-ile-mikrodenetleyicileri-arasindaki-farklar-nelerdir/</a:t>
            </a:r>
            <a:endParaRPr lang="tr-TR" dirty="0"/>
          </a:p>
          <a:p>
            <a:r>
              <a:rPr lang="tr-TR" dirty="0">
                <a:hlinkClick r:id="rId6"/>
              </a:rPr>
              <a:t>https://coskuntasdemir.com/gomulu-sistemler/pic-mi-avr-mi-arm-mi-mips-mi-amaclarla-araclari-karistirmak-uzerine.html</a:t>
            </a:r>
            <a:endParaRPr lang="tr-TR" dirty="0"/>
          </a:p>
          <a:p>
            <a:r>
              <a:rPr lang="tr-TR" dirty="0">
                <a:hlinkClick r:id="rId7"/>
              </a:rPr>
              <a:t>http://www.lojikprob.com/avr/c-ile-avr-programlama-1-atmel-avr-nedir/</a:t>
            </a:r>
            <a:endParaRPr lang="tr-TR" dirty="0"/>
          </a:p>
          <a:p>
            <a:r>
              <a:rPr lang="tr-TR" dirty="0">
                <a:hlinkClick r:id="rId8"/>
              </a:rPr>
              <a:t>https://docs.deneyapkart.org</a:t>
            </a:r>
            <a:endParaRPr lang="tr-TR" dirty="0"/>
          </a:p>
          <a:p>
            <a:r>
              <a:rPr lang="tr-TR" dirty="0">
                <a:hlinkClick r:id="rId9"/>
              </a:rPr>
              <a:t>https://deneyapkart.org/magaza/urun-deneyap-kart-mini.html</a:t>
            </a:r>
            <a:endParaRPr lang="tr-TR" dirty="0"/>
          </a:p>
          <a:p>
            <a:r>
              <a:rPr lang="tr-TR" dirty="0">
                <a:hlinkClick r:id="rId10"/>
              </a:rPr>
              <a:t>https://www.robitshop.com/urun/teensy-4-0</a:t>
            </a:r>
            <a:endParaRPr lang="tr-TR" dirty="0"/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community.arm.com</a:t>
            </a:r>
            <a:r>
              <a:rPr lang="tr-TR" dirty="0"/>
              <a:t>/</a:t>
            </a:r>
            <a:r>
              <a:rPr lang="tr-TR" dirty="0" err="1"/>
              <a:t>developer</a:t>
            </a:r>
            <a:r>
              <a:rPr lang="tr-TR" dirty="0"/>
              <a:t>/ip-</a:t>
            </a:r>
            <a:r>
              <a:rPr lang="tr-TR" dirty="0" err="1"/>
              <a:t>products</a:t>
            </a:r>
            <a:r>
              <a:rPr lang="tr-TR" dirty="0"/>
              <a:t>/</a:t>
            </a:r>
            <a:r>
              <a:rPr lang="tr-TR" dirty="0" err="1"/>
              <a:t>processors</a:t>
            </a:r>
            <a:r>
              <a:rPr lang="tr-TR" dirty="0"/>
              <a:t>/f/</a:t>
            </a:r>
            <a:r>
              <a:rPr lang="tr-TR" dirty="0" err="1"/>
              <a:t>cortex</a:t>
            </a:r>
            <a:r>
              <a:rPr lang="tr-TR" dirty="0"/>
              <a:t>-m-forum/5686/m4-m7-comparision</a:t>
            </a:r>
          </a:p>
        </p:txBody>
      </p:sp>
    </p:spTree>
    <p:extLst>
      <p:ext uri="{BB962C8B-B14F-4D97-AF65-F5344CB8AC3E}">
        <p14:creationId xmlns:p14="http://schemas.microsoft.com/office/powerpoint/2010/main" val="770590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712068-68C7-D045-ADF8-5C17D05DD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39" y="2476500"/>
            <a:ext cx="10792521" cy="1905000"/>
          </a:xfrm>
        </p:spPr>
        <p:txBody>
          <a:bodyPr/>
          <a:lstStyle/>
          <a:p>
            <a:pPr algn="ctr"/>
            <a:r>
              <a:rPr lang="tr-TR" dirty="0"/>
              <a:t>PCB çizmek kullanılan popüler uygulamalar</a:t>
            </a:r>
          </a:p>
        </p:txBody>
      </p:sp>
    </p:spTree>
    <p:extLst>
      <p:ext uri="{BB962C8B-B14F-4D97-AF65-F5344CB8AC3E}">
        <p14:creationId xmlns:p14="http://schemas.microsoft.com/office/powerpoint/2010/main" val="322182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Altıum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Genellikle savunma sanayisinde kullanılır.</a:t>
            </a:r>
          </a:p>
          <a:p>
            <a:r>
              <a:rPr lang="tr-TR" dirty="0"/>
              <a:t>Savunma sanayi çok para getirisi olan bir alan olduğu için bu uygulama da haliyle çok pahalıdır.</a:t>
            </a:r>
          </a:p>
          <a:p>
            <a:r>
              <a:rPr lang="tr-TR" dirty="0" err="1"/>
              <a:t>Crack</a:t>
            </a:r>
            <a:r>
              <a:rPr lang="tr-TR" dirty="0"/>
              <a:t> vardır fakat asla böyle bir şey önerilmez.</a:t>
            </a:r>
          </a:p>
        </p:txBody>
      </p:sp>
    </p:spTree>
    <p:extLst>
      <p:ext uri="{BB962C8B-B14F-4D97-AF65-F5344CB8AC3E}">
        <p14:creationId xmlns:p14="http://schemas.microsoft.com/office/powerpoint/2010/main" val="208544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Eagle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Orta </a:t>
            </a:r>
            <a:r>
              <a:rPr lang="tr-TR" dirty="0" err="1"/>
              <a:t>sekment</a:t>
            </a:r>
            <a:r>
              <a:rPr lang="tr-TR" dirty="0"/>
              <a:t> bir uygulamadır.</a:t>
            </a:r>
          </a:p>
          <a:p>
            <a:r>
              <a:rPr lang="tr-TR" dirty="0"/>
              <a:t>Çok kullanılır ve bildiğim kadarıyla öğrencilere ücretsizdir.</a:t>
            </a:r>
          </a:p>
          <a:p>
            <a:r>
              <a:rPr lang="tr-TR" dirty="0"/>
              <a:t>Bazı </a:t>
            </a:r>
            <a:r>
              <a:rPr lang="tr-TR" dirty="0" err="1"/>
              <a:t>kısıtlmalar</a:t>
            </a:r>
            <a:r>
              <a:rPr lang="tr-TR" dirty="0"/>
              <a:t> vardır örneğin çift </a:t>
            </a:r>
            <a:r>
              <a:rPr lang="tr-TR" dirty="0" err="1"/>
              <a:t>katman,kart</a:t>
            </a:r>
            <a:r>
              <a:rPr lang="tr-TR" dirty="0"/>
              <a:t> boyutu gibi.(öğrenci lisansında)</a:t>
            </a:r>
          </a:p>
          <a:p>
            <a:r>
              <a:rPr lang="tr-TR" dirty="0"/>
              <a:t>Başta öğrenilmesi gereken uygulama olabilir.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26009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proteus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Çok kullanılır</a:t>
            </a:r>
          </a:p>
          <a:p>
            <a:r>
              <a:rPr lang="tr-TR" dirty="0"/>
              <a:t>Simülasyon özelliği ek bir artıdır.</a:t>
            </a:r>
          </a:p>
          <a:p>
            <a:r>
              <a:rPr lang="tr-TR" dirty="0"/>
              <a:t>Bazı </a:t>
            </a:r>
            <a:r>
              <a:rPr lang="tr-TR" dirty="0" err="1"/>
              <a:t>kısıtlmalar</a:t>
            </a:r>
            <a:r>
              <a:rPr lang="tr-TR" dirty="0"/>
              <a:t> vardır örneğin çift </a:t>
            </a:r>
            <a:r>
              <a:rPr lang="tr-TR" dirty="0" err="1"/>
              <a:t>katman,kart</a:t>
            </a:r>
            <a:r>
              <a:rPr lang="tr-TR" dirty="0"/>
              <a:t> boyutu gibi.(öğrenci lisansında)</a:t>
            </a:r>
          </a:p>
          <a:p>
            <a:r>
              <a:rPr lang="tr-TR" dirty="0"/>
              <a:t>Başta öğrenilmesi gereken uygulama olabilir.</a:t>
            </a:r>
          </a:p>
        </p:txBody>
      </p:sp>
    </p:spTree>
    <p:extLst>
      <p:ext uri="{BB962C8B-B14F-4D97-AF65-F5344CB8AC3E}">
        <p14:creationId xmlns:p14="http://schemas.microsoft.com/office/powerpoint/2010/main" val="110070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KiCad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Açık kaynaklıdır.</a:t>
            </a:r>
          </a:p>
          <a:p>
            <a:r>
              <a:rPr lang="tr-TR" dirty="0"/>
              <a:t>Ücretsizdir.</a:t>
            </a:r>
          </a:p>
          <a:p>
            <a:r>
              <a:rPr lang="tr-TR" dirty="0"/>
              <a:t>Çok kullanılmaz fakat kalitelidir.</a:t>
            </a:r>
          </a:p>
          <a:p>
            <a:r>
              <a:rPr lang="tr-TR" dirty="0"/>
              <a:t>Örneğin yerli bir 3d yazıcımızın ana kartı buradan tasarlandı.</a:t>
            </a:r>
          </a:p>
          <a:p>
            <a:r>
              <a:rPr lang="tr-TR" dirty="0"/>
              <a:t>Çoğu yüksek </a:t>
            </a:r>
            <a:r>
              <a:rPr lang="tr-TR" dirty="0" err="1"/>
              <a:t>mertebeli</a:t>
            </a:r>
            <a:r>
              <a:rPr lang="tr-TR" dirty="0"/>
              <a:t> iş ilanlarında </a:t>
            </a:r>
            <a:r>
              <a:rPr lang="tr-TR" dirty="0" err="1"/>
              <a:t>altium</a:t>
            </a:r>
            <a:r>
              <a:rPr lang="tr-TR" dirty="0"/>
              <a:t> veya </a:t>
            </a:r>
            <a:r>
              <a:rPr lang="tr-TR" dirty="0" err="1"/>
              <a:t>kicad</a:t>
            </a:r>
            <a:r>
              <a:rPr lang="tr-TR" dirty="0"/>
              <a:t> isteniyor. Yani ücretsiz olduğu kalitesiz olduğu anlamına gelmiyor.</a:t>
            </a:r>
          </a:p>
          <a:p>
            <a:r>
              <a:rPr lang="tr-TR" dirty="0"/>
              <a:t>Videoyu anlatan kişi de </a:t>
            </a:r>
            <a:r>
              <a:rPr lang="tr-TR" dirty="0" err="1"/>
              <a:t>kicad</a:t>
            </a:r>
            <a:r>
              <a:rPr lang="tr-TR" dirty="0"/>
              <a:t> kullandığını ve çok iyi olduğunu söylüyor.</a:t>
            </a:r>
          </a:p>
          <a:p>
            <a:r>
              <a:rPr lang="tr-TR" dirty="0"/>
              <a:t>****kullanılması gereken uygulama olabilir****K</a:t>
            </a:r>
          </a:p>
        </p:txBody>
      </p:sp>
    </p:spTree>
    <p:extLst>
      <p:ext uri="{BB962C8B-B14F-4D97-AF65-F5344CB8AC3E}">
        <p14:creationId xmlns:p14="http://schemas.microsoft.com/office/powerpoint/2010/main" val="176999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61A340-05E9-C24F-8AAA-33B910E1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nASIL</a:t>
            </a:r>
            <a:r>
              <a:rPr lang="tr-TR" dirty="0"/>
              <a:t> ÜRETTİRİLİYOR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CFE4F94-3FA1-AE49-8161-31F261A53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r-TR" dirty="0">
                <a:effectLst/>
              </a:rPr>
              <a:t> </a:t>
            </a:r>
            <a:r>
              <a:rPr lang="tr-TR" b="1" dirty="0">
                <a:effectLst/>
              </a:rPr>
              <a:t>RS274X </a:t>
            </a:r>
            <a:r>
              <a:rPr lang="tr-TR" dirty="0"/>
              <a:t>GERBER DOSYASI HALİNDE GÖNDERİYORUZ VE ÜRETİYORLAR.BU GERBER DOSYASI PROTEUS KİCAD VB YERLERDEN ÇIKTI OLARAK ÇIKAN TASARIMINIZ.</a:t>
            </a:r>
          </a:p>
          <a:p>
            <a:r>
              <a:rPr lang="tr-TR" dirty="0"/>
              <a:t>BU ÇIKAN DOSYA BİR TANE DEĞİL BİRKAÇ TANE OLABİLİR. BUNLARI ZİP VEYA RAR HALİNDE GÖNDERİLMESİ GEREKMEKTEDİR.</a:t>
            </a:r>
          </a:p>
          <a:p>
            <a:r>
              <a:rPr lang="tr-TR" dirty="0"/>
              <a:t>BU ÇIKAN DOSYALARI BAZI PROTEUS GİBİ UYGULAMALAR OTOMATİK SENİN YAPTIĞIN PROJELERİ ALARAK HAZIR BİR ŞEKİLDE VERİYOR.BAZILARINDA İSE SEN SEÇMEN GEREKİYOR.ÖRNEĞİN ÜST KATMAN,ALT KATMAN GİBİ.</a:t>
            </a:r>
          </a:p>
          <a:p>
            <a:r>
              <a:rPr lang="tr-TR" dirty="0"/>
              <a:t>RS274X FORMATINDA ÇIKTI ALMAK GEREK UNUTMA.</a:t>
            </a:r>
          </a:p>
          <a:p>
            <a:r>
              <a:rPr lang="tr-TR" dirty="0"/>
              <a:t>TÜM UYGULAMALAR(PROTEUS,KİCAD…) ÜZERİNDEN GERBER ALMA ÖRNEĞİ İSTERSEN </a:t>
            </a:r>
            <a:r>
              <a:rPr lang="tr-TR" dirty="0">
                <a:sym typeface="Wingdings" pitchFamily="2" charset="2"/>
              </a:rPr>
              <a:t>(</a:t>
            </a:r>
            <a:r>
              <a:rPr lang="tr-TR" dirty="0">
                <a:sym typeface="Wingdings" pitchFamily="2" charset="2"/>
                <a:hlinkClick r:id="rId2"/>
              </a:rPr>
              <a:t>http://www.izmirnumunepcb.com/gerber-ciktisi-nasil-alinir.html</a:t>
            </a:r>
            <a:r>
              <a:rPr lang="tr-TR" dirty="0">
                <a:sym typeface="Wingdings" pitchFamily="2" charset="2"/>
              </a:rPr>
              <a:t>)</a:t>
            </a:r>
          </a:p>
          <a:p>
            <a:r>
              <a:rPr lang="tr-TR" dirty="0">
                <a:sym typeface="Wingdings" pitchFamily="2" charset="2"/>
              </a:rPr>
              <a:t>DOSYALARDA VEYA TASARIMDA BİR HATA VARSA ONLAR BİZE ULAŞIP BU HATAYI DÜZELTMEMİZİ İSTİYORLAR.BU DÜZELTMELER SADECE DELİK VE LEHİM HATALARI GİBİ.YANİ SEN BURADA 5V VERMİŞSİN YAKARSIN DEVREYİ GİBİ DEĞİL.</a:t>
            </a:r>
          </a:p>
          <a:p>
            <a:endParaRPr lang="tr-T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4818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ğ Gözü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Ağ Gözü</Template>
  <TotalTime>1796</TotalTime>
  <Words>3691</Words>
  <Application>Microsoft Macintosh PowerPoint</Application>
  <PresentationFormat>Geniş ekran</PresentationFormat>
  <Paragraphs>355</Paragraphs>
  <Slides>38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38</vt:i4>
      </vt:variant>
    </vt:vector>
  </HeadingPairs>
  <TitlesOfParts>
    <vt:vector size="41" baseType="lpstr">
      <vt:lpstr>Arial</vt:lpstr>
      <vt:lpstr>Century Gothic</vt:lpstr>
      <vt:lpstr>Ağ Gözü</vt:lpstr>
      <vt:lpstr>AVİYONİK</vt:lpstr>
      <vt:lpstr>-PCB</vt:lpstr>
      <vt:lpstr>PowerPoint Sunusu</vt:lpstr>
      <vt:lpstr>PCB çizmek kullanılan popüler uygulamalar</vt:lpstr>
      <vt:lpstr>Altıum</vt:lpstr>
      <vt:lpstr>Eagle</vt:lpstr>
      <vt:lpstr>proteus</vt:lpstr>
      <vt:lpstr>KiCad</vt:lpstr>
      <vt:lpstr>nASIL ÜRETTİRİLİYOR ?</vt:lpstr>
      <vt:lpstr>ÜRETTİREBİLECEĞİN SİTELER</vt:lpstr>
      <vt:lpstr>Pcb için araştırılan kaynaklar:</vt:lpstr>
      <vt:lpstr>BİLGİSAYARLAR</vt:lpstr>
      <vt:lpstr>-Bilgisayarlara geçmeden önce bilmemiz gereken bazı kavramlar</vt:lpstr>
      <vt:lpstr>PowerPoint Sunusu</vt:lpstr>
      <vt:lpstr>yAZILIM uYUMLULUK NEDİR ?</vt:lpstr>
      <vt:lpstr>Mikroislemci ile Mikrodenetleyici Nedir ? </vt:lpstr>
      <vt:lpstr>Nasıl kodlanır ?</vt:lpstr>
      <vt:lpstr>ARDUino</vt:lpstr>
      <vt:lpstr>Arduino uno</vt:lpstr>
      <vt:lpstr>ARDUİNO NANO</vt:lpstr>
      <vt:lpstr>Arduino dUE</vt:lpstr>
      <vt:lpstr>Arduino mega</vt:lpstr>
      <vt:lpstr>Diğer arduinolar</vt:lpstr>
      <vt:lpstr>PowerPoint Sunusu</vt:lpstr>
      <vt:lpstr>BOYUT FARKLARI</vt:lpstr>
      <vt:lpstr>DENEYAP KART (alınmasını ön gördüğüm 1)</vt:lpstr>
      <vt:lpstr>-Teknik Özellikler</vt:lpstr>
      <vt:lpstr>Deneyap Mini </vt:lpstr>
      <vt:lpstr>-TEKNİK ÖZELLİKLER </vt:lpstr>
      <vt:lpstr>TEENSY</vt:lpstr>
      <vt:lpstr>TEENSY 4.0(alınmasını ön gördüğüm 2)</vt:lpstr>
      <vt:lpstr>Teensy 4.1 </vt:lpstr>
      <vt:lpstr>Teensy 3.2 </vt:lpstr>
      <vt:lpstr>Teensy 3.6 </vt:lpstr>
      <vt:lpstr>Arm cortex m7 VS M4 (YANİ TENNSY 4.1 (M7)VS 3.6(M4) , 3.2(M4))</vt:lpstr>
      <vt:lpstr>Diğer takımların(derece takımlarının) kullandığı bilgisayarlar</vt:lpstr>
      <vt:lpstr>HABERLEŞME MODÜLLERİ</vt:lpstr>
      <vt:lpstr>Bilgisayar için araştırılan kaynaklar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KULLANILAN SENSÖRLER</dc:title>
  <dc:creator>demirkeremsafa@gmail.com</dc:creator>
  <cp:lastModifiedBy>demirkeremsafa@gmail.com</cp:lastModifiedBy>
  <cp:revision>18</cp:revision>
  <dcterms:created xsi:type="dcterms:W3CDTF">2021-09-11T11:04:30Z</dcterms:created>
  <dcterms:modified xsi:type="dcterms:W3CDTF">2021-09-21T12:57:21Z</dcterms:modified>
</cp:coreProperties>
</file>